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7"/>
  </p:notesMasterIdLst>
  <p:handoutMasterIdLst>
    <p:handoutMasterId r:id="rId38"/>
  </p:handoutMasterIdLst>
  <p:sldIdLst>
    <p:sldId id="824" r:id="rId2"/>
    <p:sldId id="273" r:id="rId3"/>
    <p:sldId id="744" r:id="rId4"/>
    <p:sldId id="838" r:id="rId5"/>
    <p:sldId id="839" r:id="rId6"/>
    <p:sldId id="840" r:id="rId7"/>
    <p:sldId id="288" r:id="rId8"/>
    <p:sldId id="841" r:id="rId9"/>
    <p:sldId id="756" r:id="rId10"/>
    <p:sldId id="842" r:id="rId11"/>
    <p:sldId id="298" r:id="rId12"/>
    <p:sldId id="813" r:id="rId13"/>
    <p:sldId id="299" r:id="rId14"/>
    <p:sldId id="844" r:id="rId15"/>
    <p:sldId id="758" r:id="rId16"/>
    <p:sldId id="825" r:id="rId17"/>
    <p:sldId id="753" r:id="rId18"/>
    <p:sldId id="816" r:id="rId19"/>
    <p:sldId id="799" r:id="rId20"/>
    <p:sldId id="793" r:id="rId21"/>
    <p:sldId id="795" r:id="rId22"/>
    <p:sldId id="805" r:id="rId23"/>
    <p:sldId id="831" r:id="rId24"/>
    <p:sldId id="713" r:id="rId25"/>
    <p:sldId id="837" r:id="rId26"/>
    <p:sldId id="817" r:id="rId27"/>
    <p:sldId id="818" r:id="rId28"/>
    <p:sldId id="819" r:id="rId29"/>
    <p:sldId id="820" r:id="rId30"/>
    <p:sldId id="821" r:id="rId31"/>
    <p:sldId id="822" r:id="rId32"/>
    <p:sldId id="823" r:id="rId33"/>
    <p:sldId id="845" r:id="rId34"/>
    <p:sldId id="785" r:id="rId35"/>
    <p:sldId id="826" r:id="rId3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nicoll, Lois" initials="ML" lastIdx="10" clrIdx="0"/>
  <p:cmAuthor id="1" name="Vera, Roberto" initials="VR" lastIdx="0" clrIdx="1"/>
  <p:cmAuthor id="2" name="techsupport" initials="t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C3EEF3"/>
    <a:srgbClr val="99CCFF"/>
    <a:srgbClr val="E5F2FF"/>
    <a:srgbClr val="A7D3FF"/>
    <a:srgbClr val="66FFCC"/>
    <a:srgbClr val="3C7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976" autoAdjust="0"/>
    <p:restoredTop sz="94507" autoAdjust="0"/>
  </p:normalViewPr>
  <p:slideViewPr>
    <p:cSldViewPr>
      <p:cViewPr varScale="1">
        <p:scale>
          <a:sx n="64" d="100"/>
          <a:sy n="64" d="100"/>
        </p:scale>
        <p:origin x="6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58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9A132-BE73-40AA-A875-469AE82254BB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0AF8A1A4-EFF8-4228-B8EF-1696C863D0E3}">
      <dgm:prSet phldrT="[Text]"/>
      <dgm:spPr/>
      <dgm:t>
        <a:bodyPr/>
        <a:lstStyle/>
        <a:p>
          <a:r>
            <a:rPr lang="en-US" dirty="0">
              <a:latin typeface="Century Gothic" pitchFamily="34" charset="0"/>
            </a:rPr>
            <a:t>DAD</a:t>
          </a:r>
        </a:p>
      </dgm:t>
    </dgm:pt>
    <dgm:pt modelId="{B57870B5-794A-44CD-BB1A-20F55F4E743A}" type="parTrans" cxnId="{82745F08-6523-46B8-885D-5C6407D3B19F}">
      <dgm:prSet/>
      <dgm:spPr/>
      <dgm:t>
        <a:bodyPr/>
        <a:lstStyle/>
        <a:p>
          <a:endParaRPr lang="en-US"/>
        </a:p>
      </dgm:t>
    </dgm:pt>
    <dgm:pt modelId="{DA6B95A0-39C7-4037-9DB3-C1283D3F8B11}" type="sibTrans" cxnId="{82745F08-6523-46B8-885D-5C6407D3B19F}">
      <dgm:prSet/>
      <dgm:spPr/>
      <dgm:t>
        <a:bodyPr/>
        <a:lstStyle/>
        <a:p>
          <a:endParaRPr lang="en-US"/>
        </a:p>
      </dgm:t>
    </dgm:pt>
    <dgm:pt modelId="{E73AF3C3-6F6E-40D4-924D-122E72B706CD}">
      <dgm:prSet phldrT="[Text]"/>
      <dgm:spPr/>
      <dgm:t>
        <a:bodyPr/>
        <a:lstStyle/>
        <a:p>
          <a:r>
            <a:rPr lang="en-US" dirty="0">
              <a:latin typeface="Century Gothic" pitchFamily="34" charset="0"/>
            </a:rPr>
            <a:t>CHILD</a:t>
          </a:r>
        </a:p>
      </dgm:t>
    </dgm:pt>
    <dgm:pt modelId="{8ED7CE60-8794-4B67-B4F5-74CB3789A907}" type="parTrans" cxnId="{E9B01A2D-E4FD-430D-963E-87E89F96EF22}">
      <dgm:prSet/>
      <dgm:spPr/>
      <dgm:t>
        <a:bodyPr/>
        <a:lstStyle/>
        <a:p>
          <a:endParaRPr lang="en-US"/>
        </a:p>
      </dgm:t>
    </dgm:pt>
    <dgm:pt modelId="{341D8340-BD75-41F5-B20E-B15E46197048}" type="sibTrans" cxnId="{E9B01A2D-E4FD-430D-963E-87E89F96EF22}">
      <dgm:prSet/>
      <dgm:spPr/>
      <dgm:t>
        <a:bodyPr/>
        <a:lstStyle/>
        <a:p>
          <a:endParaRPr lang="en-US"/>
        </a:p>
      </dgm:t>
    </dgm:pt>
    <dgm:pt modelId="{283D7658-5E71-4EE8-AE50-F1ABA449568F}">
      <dgm:prSet phldrT="[Text]"/>
      <dgm:spPr/>
      <dgm:t>
        <a:bodyPr/>
        <a:lstStyle/>
        <a:p>
          <a:r>
            <a:rPr lang="en-US" dirty="0">
              <a:latin typeface="Century Gothic" pitchFamily="34" charset="0"/>
            </a:rPr>
            <a:t>MOM</a:t>
          </a:r>
        </a:p>
      </dgm:t>
    </dgm:pt>
    <dgm:pt modelId="{444A6323-977A-4CBF-ABA8-85062956ED68}" type="parTrans" cxnId="{305FA666-F105-4B15-A034-C6A6FD029A29}">
      <dgm:prSet/>
      <dgm:spPr/>
      <dgm:t>
        <a:bodyPr/>
        <a:lstStyle/>
        <a:p>
          <a:endParaRPr lang="en-US"/>
        </a:p>
      </dgm:t>
    </dgm:pt>
    <dgm:pt modelId="{C594F8F7-D61B-408C-9D26-2CB924BE0FD6}" type="sibTrans" cxnId="{305FA666-F105-4B15-A034-C6A6FD029A29}">
      <dgm:prSet/>
      <dgm:spPr/>
      <dgm:t>
        <a:bodyPr/>
        <a:lstStyle/>
        <a:p>
          <a:endParaRPr lang="en-US"/>
        </a:p>
      </dgm:t>
    </dgm:pt>
    <dgm:pt modelId="{83615ABB-C3E5-4548-A12B-D57641E5452A}" type="pres">
      <dgm:prSet presAssocID="{15E9A132-BE73-40AA-A875-469AE82254BB}" presName="compositeShape" presStyleCnt="0">
        <dgm:presLayoutVars>
          <dgm:chMax val="7"/>
          <dgm:dir/>
          <dgm:resizeHandles val="exact"/>
        </dgm:presLayoutVars>
      </dgm:prSet>
      <dgm:spPr/>
    </dgm:pt>
    <dgm:pt modelId="{47FBAE97-F7BD-4C91-AD47-E7F94007751F}" type="pres">
      <dgm:prSet presAssocID="{0AF8A1A4-EFF8-4228-B8EF-1696C863D0E3}" presName="circ1" presStyleLbl="vennNode1" presStyleIdx="0" presStyleCnt="3"/>
      <dgm:spPr/>
    </dgm:pt>
    <dgm:pt modelId="{6D3B83AF-931D-4758-93BF-42BBEAAF49F5}" type="pres">
      <dgm:prSet presAssocID="{0AF8A1A4-EFF8-4228-B8EF-1696C863D0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4CFF94-FA41-48B1-B7CA-FA2EE60BFC4C}" type="pres">
      <dgm:prSet presAssocID="{E73AF3C3-6F6E-40D4-924D-122E72B706CD}" presName="circ2" presStyleLbl="vennNode1" presStyleIdx="1" presStyleCnt="3"/>
      <dgm:spPr/>
    </dgm:pt>
    <dgm:pt modelId="{601D41E8-B5BC-468E-A889-837CDAD04095}" type="pres">
      <dgm:prSet presAssocID="{E73AF3C3-6F6E-40D4-924D-122E72B706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5B73BA-06EA-4F01-80BE-3EA3C53285C4}" type="pres">
      <dgm:prSet presAssocID="{283D7658-5E71-4EE8-AE50-F1ABA449568F}" presName="circ3" presStyleLbl="vennNode1" presStyleIdx="2" presStyleCnt="3"/>
      <dgm:spPr/>
    </dgm:pt>
    <dgm:pt modelId="{D1277D7B-1426-434E-87BE-893A65C23D4E}" type="pres">
      <dgm:prSet presAssocID="{283D7658-5E71-4EE8-AE50-F1ABA449568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4680202-DF71-45D7-BDB2-88A59CFA5D8C}" type="presOf" srcId="{0AF8A1A4-EFF8-4228-B8EF-1696C863D0E3}" destId="{47FBAE97-F7BD-4C91-AD47-E7F94007751F}" srcOrd="0" destOrd="0" presId="urn:microsoft.com/office/officeart/2005/8/layout/venn1"/>
    <dgm:cxn modelId="{7CE86A07-6639-468C-9E44-EE782D59A8E8}" type="presOf" srcId="{15E9A132-BE73-40AA-A875-469AE82254BB}" destId="{83615ABB-C3E5-4548-A12B-D57641E5452A}" srcOrd="0" destOrd="0" presId="urn:microsoft.com/office/officeart/2005/8/layout/venn1"/>
    <dgm:cxn modelId="{82745F08-6523-46B8-885D-5C6407D3B19F}" srcId="{15E9A132-BE73-40AA-A875-469AE82254BB}" destId="{0AF8A1A4-EFF8-4228-B8EF-1696C863D0E3}" srcOrd="0" destOrd="0" parTransId="{B57870B5-794A-44CD-BB1A-20F55F4E743A}" sibTransId="{DA6B95A0-39C7-4037-9DB3-C1283D3F8B11}"/>
    <dgm:cxn modelId="{E9B01A2D-E4FD-430D-963E-87E89F96EF22}" srcId="{15E9A132-BE73-40AA-A875-469AE82254BB}" destId="{E73AF3C3-6F6E-40D4-924D-122E72B706CD}" srcOrd="1" destOrd="0" parTransId="{8ED7CE60-8794-4B67-B4F5-74CB3789A907}" sibTransId="{341D8340-BD75-41F5-B20E-B15E46197048}"/>
    <dgm:cxn modelId="{CF57213B-427E-45CC-9D82-61B7222A7A45}" type="presOf" srcId="{283D7658-5E71-4EE8-AE50-F1ABA449568F}" destId="{D1277D7B-1426-434E-87BE-893A65C23D4E}" srcOrd="1" destOrd="0" presId="urn:microsoft.com/office/officeart/2005/8/layout/venn1"/>
    <dgm:cxn modelId="{305FA666-F105-4B15-A034-C6A6FD029A29}" srcId="{15E9A132-BE73-40AA-A875-469AE82254BB}" destId="{283D7658-5E71-4EE8-AE50-F1ABA449568F}" srcOrd="2" destOrd="0" parTransId="{444A6323-977A-4CBF-ABA8-85062956ED68}" sibTransId="{C594F8F7-D61B-408C-9D26-2CB924BE0FD6}"/>
    <dgm:cxn modelId="{E0E40C67-7C92-4032-8A96-9E4C68DB5A7F}" type="presOf" srcId="{E73AF3C3-6F6E-40D4-924D-122E72B706CD}" destId="{994CFF94-FA41-48B1-B7CA-FA2EE60BFC4C}" srcOrd="0" destOrd="0" presId="urn:microsoft.com/office/officeart/2005/8/layout/venn1"/>
    <dgm:cxn modelId="{B63766B0-F6D3-4CCB-8E5A-A82421BEDFAD}" type="presOf" srcId="{0AF8A1A4-EFF8-4228-B8EF-1696C863D0E3}" destId="{6D3B83AF-931D-4758-93BF-42BBEAAF49F5}" srcOrd="1" destOrd="0" presId="urn:microsoft.com/office/officeart/2005/8/layout/venn1"/>
    <dgm:cxn modelId="{C33EF2D7-07F7-423A-B665-951D150E22BC}" type="presOf" srcId="{283D7658-5E71-4EE8-AE50-F1ABA449568F}" destId="{395B73BA-06EA-4F01-80BE-3EA3C53285C4}" srcOrd="0" destOrd="0" presId="urn:microsoft.com/office/officeart/2005/8/layout/venn1"/>
    <dgm:cxn modelId="{60BDBEF9-C29D-4C96-856A-FE2C8C7DA168}" type="presOf" srcId="{E73AF3C3-6F6E-40D4-924D-122E72B706CD}" destId="{601D41E8-B5BC-468E-A889-837CDAD04095}" srcOrd="1" destOrd="0" presId="urn:microsoft.com/office/officeart/2005/8/layout/venn1"/>
    <dgm:cxn modelId="{34C0F432-8C5E-427C-B227-BEEFF2532D3C}" type="presParOf" srcId="{83615ABB-C3E5-4548-A12B-D57641E5452A}" destId="{47FBAE97-F7BD-4C91-AD47-E7F94007751F}" srcOrd="0" destOrd="0" presId="urn:microsoft.com/office/officeart/2005/8/layout/venn1"/>
    <dgm:cxn modelId="{084F68BD-AB14-488C-93A6-A673F2FC201C}" type="presParOf" srcId="{83615ABB-C3E5-4548-A12B-D57641E5452A}" destId="{6D3B83AF-931D-4758-93BF-42BBEAAF49F5}" srcOrd="1" destOrd="0" presId="urn:microsoft.com/office/officeart/2005/8/layout/venn1"/>
    <dgm:cxn modelId="{0AB16284-088C-4E65-8558-F3C7842DDF8D}" type="presParOf" srcId="{83615ABB-C3E5-4548-A12B-D57641E5452A}" destId="{994CFF94-FA41-48B1-B7CA-FA2EE60BFC4C}" srcOrd="2" destOrd="0" presId="urn:microsoft.com/office/officeart/2005/8/layout/venn1"/>
    <dgm:cxn modelId="{C9F15853-7255-4C56-9680-BA3BC38759EE}" type="presParOf" srcId="{83615ABB-C3E5-4548-A12B-D57641E5452A}" destId="{601D41E8-B5BC-468E-A889-837CDAD04095}" srcOrd="3" destOrd="0" presId="urn:microsoft.com/office/officeart/2005/8/layout/venn1"/>
    <dgm:cxn modelId="{B15BCD87-9925-4E4F-8880-D0E83B39E734}" type="presParOf" srcId="{83615ABB-C3E5-4548-A12B-D57641E5452A}" destId="{395B73BA-06EA-4F01-80BE-3EA3C53285C4}" srcOrd="4" destOrd="0" presId="urn:microsoft.com/office/officeart/2005/8/layout/venn1"/>
    <dgm:cxn modelId="{A0C4C4B0-A76F-4E5E-B13E-733BB6B4D8C4}" type="presParOf" srcId="{83615ABB-C3E5-4548-A12B-D57641E5452A}" destId="{D1277D7B-1426-434E-87BE-893A65C23D4E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59101-9673-4D0B-A80F-BAC5D8137F79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B358C8FD-C41A-4D66-AD16-7F1472295244}">
      <dgm:prSet phldrT="[Text]"/>
      <dgm:spPr/>
      <dgm:t>
        <a:bodyPr/>
        <a:lstStyle/>
        <a:p>
          <a:r>
            <a:rPr lang="en-US" dirty="0">
              <a:latin typeface="Century Gothic" pitchFamily="34" charset="0"/>
            </a:rPr>
            <a:t>GRANDMA</a:t>
          </a:r>
        </a:p>
      </dgm:t>
    </dgm:pt>
    <dgm:pt modelId="{A0A43ED1-B3B2-432E-A938-F87256877AD2}" type="parTrans" cxnId="{9CC6367C-8147-44A0-A676-FF3A87DBD175}">
      <dgm:prSet/>
      <dgm:spPr/>
      <dgm:t>
        <a:bodyPr/>
        <a:lstStyle/>
        <a:p>
          <a:endParaRPr lang="en-US"/>
        </a:p>
      </dgm:t>
    </dgm:pt>
    <dgm:pt modelId="{D2CF8D3E-B54B-439F-BA43-7CABFDC03012}" type="sibTrans" cxnId="{9CC6367C-8147-44A0-A676-FF3A87DBD175}">
      <dgm:prSet/>
      <dgm:spPr/>
      <dgm:t>
        <a:bodyPr/>
        <a:lstStyle/>
        <a:p>
          <a:endParaRPr lang="en-US"/>
        </a:p>
      </dgm:t>
    </dgm:pt>
    <dgm:pt modelId="{1F68B4B1-A330-4F65-832E-302BFE7F0FB2}" type="pres">
      <dgm:prSet presAssocID="{5F359101-9673-4D0B-A80F-BAC5D8137F79}" presName="compositeShape" presStyleCnt="0">
        <dgm:presLayoutVars>
          <dgm:chMax val="7"/>
          <dgm:dir/>
          <dgm:resizeHandles val="exact"/>
        </dgm:presLayoutVars>
      </dgm:prSet>
      <dgm:spPr/>
    </dgm:pt>
    <dgm:pt modelId="{1694DCCB-D5F1-4440-9C86-7D401AC7A138}" type="pres">
      <dgm:prSet presAssocID="{B358C8FD-C41A-4D66-AD16-7F1472295244}" presName="circ1TxSh" presStyleLbl="vennNode1" presStyleIdx="0" presStyleCnt="1"/>
      <dgm:spPr/>
    </dgm:pt>
  </dgm:ptLst>
  <dgm:cxnLst>
    <dgm:cxn modelId="{5599B85A-DE3A-4970-951C-512C6BBA7E5A}" type="presOf" srcId="{5F359101-9673-4D0B-A80F-BAC5D8137F79}" destId="{1F68B4B1-A330-4F65-832E-302BFE7F0FB2}" srcOrd="0" destOrd="0" presId="urn:microsoft.com/office/officeart/2005/8/layout/venn1"/>
    <dgm:cxn modelId="{9CC6367C-8147-44A0-A676-FF3A87DBD175}" srcId="{5F359101-9673-4D0B-A80F-BAC5D8137F79}" destId="{B358C8FD-C41A-4D66-AD16-7F1472295244}" srcOrd="0" destOrd="0" parTransId="{A0A43ED1-B3B2-432E-A938-F87256877AD2}" sibTransId="{D2CF8D3E-B54B-439F-BA43-7CABFDC03012}"/>
    <dgm:cxn modelId="{A2EFEDD3-180E-4460-B48D-326EB88257E0}" type="presOf" srcId="{B358C8FD-C41A-4D66-AD16-7F1472295244}" destId="{1694DCCB-D5F1-4440-9C86-7D401AC7A138}" srcOrd="0" destOrd="0" presId="urn:microsoft.com/office/officeart/2005/8/layout/venn1"/>
    <dgm:cxn modelId="{34A75D05-3DA3-4F07-A4E7-191F9B1D1164}" type="presParOf" srcId="{1F68B4B1-A330-4F65-832E-302BFE7F0FB2}" destId="{1694DCCB-D5F1-4440-9C86-7D401AC7A13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9A132-BE73-40AA-A875-469AE82254B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0AF8A1A4-EFF8-4228-B8EF-1696C863D0E3}">
      <dgm:prSet phldrT="[Text]"/>
      <dgm:spPr/>
      <dgm:t>
        <a:bodyPr/>
        <a:lstStyle/>
        <a:p>
          <a:r>
            <a:rPr lang="en-US" dirty="0">
              <a:latin typeface="Century Gothic" pitchFamily="34" charset="0"/>
            </a:rPr>
            <a:t>DAD</a:t>
          </a:r>
        </a:p>
      </dgm:t>
    </dgm:pt>
    <dgm:pt modelId="{B57870B5-794A-44CD-BB1A-20F55F4E743A}" type="parTrans" cxnId="{82745F08-6523-46B8-885D-5C6407D3B19F}">
      <dgm:prSet/>
      <dgm:spPr/>
      <dgm:t>
        <a:bodyPr/>
        <a:lstStyle/>
        <a:p>
          <a:endParaRPr lang="en-US"/>
        </a:p>
      </dgm:t>
    </dgm:pt>
    <dgm:pt modelId="{DA6B95A0-39C7-4037-9DB3-C1283D3F8B11}" type="sibTrans" cxnId="{82745F08-6523-46B8-885D-5C6407D3B19F}">
      <dgm:prSet/>
      <dgm:spPr/>
      <dgm:t>
        <a:bodyPr/>
        <a:lstStyle/>
        <a:p>
          <a:endParaRPr lang="en-US"/>
        </a:p>
      </dgm:t>
    </dgm:pt>
    <dgm:pt modelId="{E73AF3C3-6F6E-40D4-924D-122E72B706CD}">
      <dgm:prSet phldrT="[Text]"/>
      <dgm:spPr/>
      <dgm:t>
        <a:bodyPr/>
        <a:lstStyle/>
        <a:p>
          <a:r>
            <a:rPr lang="en-US" dirty="0">
              <a:latin typeface="Century Gothic" pitchFamily="34" charset="0"/>
            </a:rPr>
            <a:t>CHILD</a:t>
          </a:r>
        </a:p>
      </dgm:t>
    </dgm:pt>
    <dgm:pt modelId="{8ED7CE60-8794-4B67-B4F5-74CB3789A907}" type="parTrans" cxnId="{E9B01A2D-E4FD-430D-963E-87E89F96EF22}">
      <dgm:prSet/>
      <dgm:spPr/>
      <dgm:t>
        <a:bodyPr/>
        <a:lstStyle/>
        <a:p>
          <a:endParaRPr lang="en-US"/>
        </a:p>
      </dgm:t>
    </dgm:pt>
    <dgm:pt modelId="{341D8340-BD75-41F5-B20E-B15E46197048}" type="sibTrans" cxnId="{E9B01A2D-E4FD-430D-963E-87E89F96EF22}">
      <dgm:prSet/>
      <dgm:spPr/>
      <dgm:t>
        <a:bodyPr/>
        <a:lstStyle/>
        <a:p>
          <a:endParaRPr lang="en-US"/>
        </a:p>
      </dgm:t>
    </dgm:pt>
    <dgm:pt modelId="{283D7658-5E71-4EE8-AE50-F1ABA449568F}">
      <dgm:prSet phldrT="[Text]"/>
      <dgm:spPr/>
      <dgm:t>
        <a:bodyPr/>
        <a:lstStyle/>
        <a:p>
          <a:r>
            <a:rPr lang="en-US" dirty="0">
              <a:latin typeface="Century Gothic" pitchFamily="34" charset="0"/>
            </a:rPr>
            <a:t>MOM</a:t>
          </a:r>
        </a:p>
      </dgm:t>
    </dgm:pt>
    <dgm:pt modelId="{444A6323-977A-4CBF-ABA8-85062956ED68}" type="parTrans" cxnId="{305FA666-F105-4B15-A034-C6A6FD029A29}">
      <dgm:prSet/>
      <dgm:spPr/>
      <dgm:t>
        <a:bodyPr/>
        <a:lstStyle/>
        <a:p>
          <a:endParaRPr lang="en-US"/>
        </a:p>
      </dgm:t>
    </dgm:pt>
    <dgm:pt modelId="{C594F8F7-D61B-408C-9D26-2CB924BE0FD6}" type="sibTrans" cxnId="{305FA666-F105-4B15-A034-C6A6FD029A29}">
      <dgm:prSet/>
      <dgm:spPr/>
      <dgm:t>
        <a:bodyPr/>
        <a:lstStyle/>
        <a:p>
          <a:endParaRPr lang="en-US"/>
        </a:p>
      </dgm:t>
    </dgm:pt>
    <dgm:pt modelId="{83615ABB-C3E5-4548-A12B-D57641E5452A}" type="pres">
      <dgm:prSet presAssocID="{15E9A132-BE73-40AA-A875-469AE82254BB}" presName="compositeShape" presStyleCnt="0">
        <dgm:presLayoutVars>
          <dgm:chMax val="7"/>
          <dgm:dir/>
          <dgm:resizeHandles val="exact"/>
        </dgm:presLayoutVars>
      </dgm:prSet>
      <dgm:spPr/>
    </dgm:pt>
    <dgm:pt modelId="{47FBAE97-F7BD-4C91-AD47-E7F94007751F}" type="pres">
      <dgm:prSet presAssocID="{0AF8A1A4-EFF8-4228-B8EF-1696C863D0E3}" presName="circ1" presStyleLbl="vennNode1" presStyleIdx="0" presStyleCnt="3"/>
      <dgm:spPr/>
    </dgm:pt>
    <dgm:pt modelId="{6D3B83AF-931D-4758-93BF-42BBEAAF49F5}" type="pres">
      <dgm:prSet presAssocID="{0AF8A1A4-EFF8-4228-B8EF-1696C863D0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4CFF94-FA41-48B1-B7CA-FA2EE60BFC4C}" type="pres">
      <dgm:prSet presAssocID="{E73AF3C3-6F6E-40D4-924D-122E72B706CD}" presName="circ2" presStyleLbl="vennNode1" presStyleIdx="1" presStyleCnt="3"/>
      <dgm:spPr/>
    </dgm:pt>
    <dgm:pt modelId="{601D41E8-B5BC-468E-A889-837CDAD04095}" type="pres">
      <dgm:prSet presAssocID="{E73AF3C3-6F6E-40D4-924D-122E72B706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5B73BA-06EA-4F01-80BE-3EA3C53285C4}" type="pres">
      <dgm:prSet presAssocID="{283D7658-5E71-4EE8-AE50-F1ABA449568F}" presName="circ3" presStyleLbl="vennNode1" presStyleIdx="2" presStyleCnt="3"/>
      <dgm:spPr/>
    </dgm:pt>
    <dgm:pt modelId="{D1277D7B-1426-434E-87BE-893A65C23D4E}" type="pres">
      <dgm:prSet presAssocID="{283D7658-5E71-4EE8-AE50-F1ABA449568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2745F08-6523-46B8-885D-5C6407D3B19F}" srcId="{15E9A132-BE73-40AA-A875-469AE82254BB}" destId="{0AF8A1A4-EFF8-4228-B8EF-1696C863D0E3}" srcOrd="0" destOrd="0" parTransId="{B57870B5-794A-44CD-BB1A-20F55F4E743A}" sibTransId="{DA6B95A0-39C7-4037-9DB3-C1283D3F8B11}"/>
    <dgm:cxn modelId="{CCD8830E-339C-4039-970D-A3D20918EAD9}" type="presOf" srcId="{0AF8A1A4-EFF8-4228-B8EF-1696C863D0E3}" destId="{6D3B83AF-931D-4758-93BF-42BBEAAF49F5}" srcOrd="1" destOrd="0" presId="urn:microsoft.com/office/officeart/2005/8/layout/venn1"/>
    <dgm:cxn modelId="{E9B01A2D-E4FD-430D-963E-87E89F96EF22}" srcId="{15E9A132-BE73-40AA-A875-469AE82254BB}" destId="{E73AF3C3-6F6E-40D4-924D-122E72B706CD}" srcOrd="1" destOrd="0" parTransId="{8ED7CE60-8794-4B67-B4F5-74CB3789A907}" sibTransId="{341D8340-BD75-41F5-B20E-B15E46197048}"/>
    <dgm:cxn modelId="{BAFB2B3C-3DC3-4DD7-A371-925A6E1045D4}" type="presOf" srcId="{283D7658-5E71-4EE8-AE50-F1ABA449568F}" destId="{395B73BA-06EA-4F01-80BE-3EA3C53285C4}" srcOrd="0" destOrd="0" presId="urn:microsoft.com/office/officeart/2005/8/layout/venn1"/>
    <dgm:cxn modelId="{305FA666-F105-4B15-A034-C6A6FD029A29}" srcId="{15E9A132-BE73-40AA-A875-469AE82254BB}" destId="{283D7658-5E71-4EE8-AE50-F1ABA449568F}" srcOrd="2" destOrd="0" parTransId="{444A6323-977A-4CBF-ABA8-85062956ED68}" sibTransId="{C594F8F7-D61B-408C-9D26-2CB924BE0FD6}"/>
    <dgm:cxn modelId="{BCCC2F58-ABC3-4847-BE47-4C8313EBB4FF}" type="presOf" srcId="{E73AF3C3-6F6E-40D4-924D-122E72B706CD}" destId="{994CFF94-FA41-48B1-B7CA-FA2EE60BFC4C}" srcOrd="0" destOrd="0" presId="urn:microsoft.com/office/officeart/2005/8/layout/venn1"/>
    <dgm:cxn modelId="{A5D995AB-1769-41D1-8539-8ED77773C214}" type="presOf" srcId="{15E9A132-BE73-40AA-A875-469AE82254BB}" destId="{83615ABB-C3E5-4548-A12B-D57641E5452A}" srcOrd="0" destOrd="0" presId="urn:microsoft.com/office/officeart/2005/8/layout/venn1"/>
    <dgm:cxn modelId="{86D250E3-BDBA-4F51-BC72-474802F3F4B7}" type="presOf" srcId="{0AF8A1A4-EFF8-4228-B8EF-1696C863D0E3}" destId="{47FBAE97-F7BD-4C91-AD47-E7F94007751F}" srcOrd="0" destOrd="0" presId="urn:microsoft.com/office/officeart/2005/8/layout/venn1"/>
    <dgm:cxn modelId="{C48570F5-D5F6-46E5-BCD0-EBB429CEC819}" type="presOf" srcId="{283D7658-5E71-4EE8-AE50-F1ABA449568F}" destId="{D1277D7B-1426-434E-87BE-893A65C23D4E}" srcOrd="1" destOrd="0" presId="urn:microsoft.com/office/officeart/2005/8/layout/venn1"/>
    <dgm:cxn modelId="{8C0FB1FB-DD31-4584-92FF-AAE85AFBFCC3}" type="presOf" srcId="{E73AF3C3-6F6E-40D4-924D-122E72B706CD}" destId="{601D41E8-B5BC-468E-A889-837CDAD04095}" srcOrd="1" destOrd="0" presId="urn:microsoft.com/office/officeart/2005/8/layout/venn1"/>
    <dgm:cxn modelId="{70C70A97-3DED-4651-9D28-55DCD6FC0FE8}" type="presParOf" srcId="{83615ABB-C3E5-4548-A12B-D57641E5452A}" destId="{47FBAE97-F7BD-4C91-AD47-E7F94007751F}" srcOrd="0" destOrd="0" presId="urn:microsoft.com/office/officeart/2005/8/layout/venn1"/>
    <dgm:cxn modelId="{35F1DAB9-B2C6-4C5C-8CA5-C94D8AB5BAD6}" type="presParOf" srcId="{83615ABB-C3E5-4548-A12B-D57641E5452A}" destId="{6D3B83AF-931D-4758-93BF-42BBEAAF49F5}" srcOrd="1" destOrd="0" presId="urn:microsoft.com/office/officeart/2005/8/layout/venn1"/>
    <dgm:cxn modelId="{EE0851E9-203B-4373-89EC-9FAD93EFCC86}" type="presParOf" srcId="{83615ABB-C3E5-4548-A12B-D57641E5452A}" destId="{994CFF94-FA41-48B1-B7CA-FA2EE60BFC4C}" srcOrd="2" destOrd="0" presId="urn:microsoft.com/office/officeart/2005/8/layout/venn1"/>
    <dgm:cxn modelId="{129F9A30-3533-4523-BC21-E3FC28CF59FF}" type="presParOf" srcId="{83615ABB-C3E5-4548-A12B-D57641E5452A}" destId="{601D41E8-B5BC-468E-A889-837CDAD04095}" srcOrd="3" destOrd="0" presId="urn:microsoft.com/office/officeart/2005/8/layout/venn1"/>
    <dgm:cxn modelId="{B43D85E3-9813-46E0-BFC6-67556027EE6A}" type="presParOf" srcId="{83615ABB-C3E5-4548-A12B-D57641E5452A}" destId="{395B73BA-06EA-4F01-80BE-3EA3C53285C4}" srcOrd="4" destOrd="0" presId="urn:microsoft.com/office/officeart/2005/8/layout/venn1"/>
    <dgm:cxn modelId="{505C1C46-B3C4-43EF-B6C3-F8C9CD402583}" type="presParOf" srcId="{83615ABB-C3E5-4548-A12B-D57641E5452A}" destId="{D1277D7B-1426-434E-87BE-893A65C23D4E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4ED091-1E75-4922-8D12-4FC63B46D47E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88382EBE-FE2D-4B88-8C8E-D5FF41FEC7C9}">
      <dgm:prSet phldrT="[Text]" custT="1"/>
      <dgm:spPr/>
      <dgm:t>
        <a:bodyPr/>
        <a:lstStyle/>
        <a:p>
          <a:r>
            <a:rPr lang="en-US" sz="900" dirty="0">
              <a:latin typeface="Century Gothic" pitchFamily="34" charset="0"/>
            </a:rPr>
            <a:t>GRANDMA</a:t>
          </a:r>
        </a:p>
      </dgm:t>
    </dgm:pt>
    <dgm:pt modelId="{96BDC93E-B576-47BE-B9DF-A074E3E1EC0C}" type="parTrans" cxnId="{B72AFA92-0AD9-439F-AE9F-B5FD62CE853B}">
      <dgm:prSet/>
      <dgm:spPr/>
      <dgm:t>
        <a:bodyPr/>
        <a:lstStyle/>
        <a:p>
          <a:endParaRPr lang="en-US"/>
        </a:p>
      </dgm:t>
    </dgm:pt>
    <dgm:pt modelId="{512F0D53-B37D-4260-949F-76657544D84A}" type="sibTrans" cxnId="{B72AFA92-0AD9-439F-AE9F-B5FD62CE853B}">
      <dgm:prSet/>
      <dgm:spPr/>
      <dgm:t>
        <a:bodyPr/>
        <a:lstStyle/>
        <a:p>
          <a:endParaRPr lang="en-US"/>
        </a:p>
      </dgm:t>
    </dgm:pt>
    <dgm:pt modelId="{7A67ECA7-A2C5-47AB-9180-42F0D575E379}" type="pres">
      <dgm:prSet presAssocID="{BA4ED091-1E75-4922-8D12-4FC63B46D47E}" presName="compositeShape" presStyleCnt="0">
        <dgm:presLayoutVars>
          <dgm:chMax val="7"/>
          <dgm:dir/>
          <dgm:resizeHandles val="exact"/>
        </dgm:presLayoutVars>
      </dgm:prSet>
      <dgm:spPr/>
    </dgm:pt>
    <dgm:pt modelId="{E6418DBF-0A6A-4C2A-99D2-B0808AEEF0AF}" type="pres">
      <dgm:prSet presAssocID="{88382EBE-FE2D-4B88-8C8E-D5FF41FEC7C9}" presName="circ1TxSh" presStyleLbl="vennNode1" presStyleIdx="0" presStyleCnt="1"/>
      <dgm:spPr/>
    </dgm:pt>
  </dgm:ptLst>
  <dgm:cxnLst>
    <dgm:cxn modelId="{0709CF42-DF95-4ADB-B29A-77A41ACB0A35}" type="presOf" srcId="{88382EBE-FE2D-4B88-8C8E-D5FF41FEC7C9}" destId="{E6418DBF-0A6A-4C2A-99D2-B0808AEEF0AF}" srcOrd="0" destOrd="0" presId="urn:microsoft.com/office/officeart/2005/8/layout/venn1"/>
    <dgm:cxn modelId="{8BE7D875-CD18-42CC-8FA8-46452D902C5B}" type="presOf" srcId="{BA4ED091-1E75-4922-8D12-4FC63B46D47E}" destId="{7A67ECA7-A2C5-47AB-9180-42F0D575E379}" srcOrd="0" destOrd="0" presId="urn:microsoft.com/office/officeart/2005/8/layout/venn1"/>
    <dgm:cxn modelId="{B72AFA92-0AD9-439F-AE9F-B5FD62CE853B}" srcId="{BA4ED091-1E75-4922-8D12-4FC63B46D47E}" destId="{88382EBE-FE2D-4B88-8C8E-D5FF41FEC7C9}" srcOrd="0" destOrd="0" parTransId="{96BDC93E-B576-47BE-B9DF-A074E3E1EC0C}" sibTransId="{512F0D53-B37D-4260-949F-76657544D84A}"/>
    <dgm:cxn modelId="{8442F9E0-5926-419F-8C7A-D57B88CD157E}" type="presParOf" srcId="{7A67ECA7-A2C5-47AB-9180-42F0D575E379}" destId="{E6418DBF-0A6A-4C2A-99D2-B0808AEEF0A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BAE97-F7BD-4C91-AD47-E7F94007751F}">
      <dsp:nvSpPr>
        <dsp:cNvPr id="0" name=""/>
        <dsp:cNvSpPr/>
      </dsp:nvSpPr>
      <dsp:spPr>
        <a:xfrm>
          <a:off x="388620" y="18732"/>
          <a:ext cx="899160" cy="8991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DAD</a:t>
          </a:r>
        </a:p>
      </dsp:txBody>
      <dsp:txXfrm>
        <a:off x="508508" y="176085"/>
        <a:ext cx="659384" cy="404622"/>
      </dsp:txXfrm>
    </dsp:sp>
    <dsp:sp modelId="{994CFF94-FA41-48B1-B7CA-FA2EE60BFC4C}">
      <dsp:nvSpPr>
        <dsp:cNvPr id="0" name=""/>
        <dsp:cNvSpPr/>
      </dsp:nvSpPr>
      <dsp:spPr>
        <a:xfrm>
          <a:off x="713066" y="580707"/>
          <a:ext cx="899160" cy="8991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CHILD</a:t>
          </a:r>
        </a:p>
      </dsp:txBody>
      <dsp:txXfrm>
        <a:off x="988060" y="812990"/>
        <a:ext cx="539496" cy="494538"/>
      </dsp:txXfrm>
    </dsp:sp>
    <dsp:sp modelId="{395B73BA-06EA-4F01-80BE-3EA3C53285C4}">
      <dsp:nvSpPr>
        <dsp:cNvPr id="0" name=""/>
        <dsp:cNvSpPr/>
      </dsp:nvSpPr>
      <dsp:spPr>
        <a:xfrm>
          <a:off x="64173" y="580707"/>
          <a:ext cx="899160" cy="8991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MOM</a:t>
          </a:r>
        </a:p>
      </dsp:txBody>
      <dsp:txXfrm>
        <a:off x="148844" y="812990"/>
        <a:ext cx="539496" cy="494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4DCCB-D5F1-4440-9C86-7D401AC7A138}">
      <dsp:nvSpPr>
        <dsp:cNvPr id="0" name=""/>
        <dsp:cNvSpPr/>
      </dsp:nvSpPr>
      <dsp:spPr>
        <a:xfrm>
          <a:off x="0" y="37041"/>
          <a:ext cx="891117" cy="8911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itchFamily="34" charset="0"/>
            </a:rPr>
            <a:t>GRANDMA</a:t>
          </a:r>
        </a:p>
      </dsp:txBody>
      <dsp:txXfrm>
        <a:off x="130501" y="167542"/>
        <a:ext cx="630115" cy="630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BAE97-F7BD-4C91-AD47-E7F94007751F}">
      <dsp:nvSpPr>
        <dsp:cNvPr id="0" name=""/>
        <dsp:cNvSpPr/>
      </dsp:nvSpPr>
      <dsp:spPr>
        <a:xfrm>
          <a:off x="388620" y="18732"/>
          <a:ext cx="899160" cy="899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DAD</a:t>
          </a:r>
        </a:p>
      </dsp:txBody>
      <dsp:txXfrm>
        <a:off x="508508" y="176085"/>
        <a:ext cx="659384" cy="404622"/>
      </dsp:txXfrm>
    </dsp:sp>
    <dsp:sp modelId="{994CFF94-FA41-48B1-B7CA-FA2EE60BFC4C}">
      <dsp:nvSpPr>
        <dsp:cNvPr id="0" name=""/>
        <dsp:cNvSpPr/>
      </dsp:nvSpPr>
      <dsp:spPr>
        <a:xfrm>
          <a:off x="713066" y="580707"/>
          <a:ext cx="899160" cy="899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CHILD</a:t>
          </a:r>
        </a:p>
      </dsp:txBody>
      <dsp:txXfrm>
        <a:off x="988060" y="812990"/>
        <a:ext cx="539496" cy="494538"/>
      </dsp:txXfrm>
    </dsp:sp>
    <dsp:sp modelId="{395B73BA-06EA-4F01-80BE-3EA3C53285C4}">
      <dsp:nvSpPr>
        <dsp:cNvPr id="0" name=""/>
        <dsp:cNvSpPr/>
      </dsp:nvSpPr>
      <dsp:spPr>
        <a:xfrm>
          <a:off x="64173" y="580707"/>
          <a:ext cx="899160" cy="899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MOM</a:t>
          </a:r>
        </a:p>
      </dsp:txBody>
      <dsp:txXfrm>
        <a:off x="148844" y="812990"/>
        <a:ext cx="539496" cy="494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18DBF-0A6A-4C2A-99D2-B0808AEEF0AF}">
      <dsp:nvSpPr>
        <dsp:cNvPr id="0" name=""/>
        <dsp:cNvSpPr/>
      </dsp:nvSpPr>
      <dsp:spPr>
        <a:xfrm>
          <a:off x="50640" y="0"/>
          <a:ext cx="889318" cy="8893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itchFamily="34" charset="0"/>
            </a:rPr>
            <a:t>GRANDMA</a:t>
          </a:r>
        </a:p>
      </dsp:txBody>
      <dsp:txXfrm>
        <a:off x="180878" y="130238"/>
        <a:ext cx="628842" cy="628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43979" cy="4656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3" y="2"/>
            <a:ext cx="3043979" cy="4656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A47DD84-D07B-4A51-989C-EDF7170F8146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1887"/>
            <a:ext cx="3043979" cy="4656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3" y="8841887"/>
            <a:ext cx="3043979" cy="4656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E001A83-9DAD-4D8F-B395-F5F897D84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851" tIns="46926" rIns="93851" bIns="469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851" tIns="46926" rIns="93851" bIns="46926" rtlCol="0"/>
          <a:lstStyle>
            <a:lvl1pPr algn="r">
              <a:defRPr sz="1200"/>
            </a:lvl1pPr>
          </a:lstStyle>
          <a:p>
            <a:fld id="{3CAA034F-DCDC-43B2-B111-BF1F98E9DFF2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1" tIns="46926" rIns="93851" bIns="469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851" tIns="46926" rIns="93851" bIns="469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851" tIns="46926" rIns="93851" bIns="469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851" tIns="46926" rIns="93851" bIns="46926" rtlCol="0" anchor="b"/>
          <a:lstStyle>
            <a:lvl1pPr algn="r">
              <a:defRPr sz="1200"/>
            </a:lvl1pPr>
          </a:lstStyle>
          <a:p>
            <a:fld id="{DE3D25E6-C403-4C19-8A01-FB64F14FE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0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229" lvl="1"/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7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  <a:cs typeface="Arial" pitchFamily="34" charset="0"/>
              </a:rPr>
              <a:t>The SSApp can be used to start a Non-MAGI</a:t>
            </a:r>
            <a:r>
              <a:rPr lang="en-US" baseline="0" dirty="0">
                <a:latin typeface="Century Gothic" pitchFamily="34" charset="0"/>
                <a:cs typeface="Arial" pitchFamily="34" charset="0"/>
              </a:rPr>
              <a:t> application, but additional information must be collected (such as property and resources with supplemental forms).</a:t>
            </a:r>
          </a:p>
          <a:p>
            <a:pPr marL="635565" lvl="1" indent="-173336">
              <a:buFont typeface="Arial" pitchFamily="34" charset="0"/>
              <a:buChar char="•"/>
            </a:pPr>
            <a:r>
              <a:rPr lang="en-US" baseline="0" dirty="0">
                <a:latin typeface="Century Gothic" pitchFamily="34" charset="0"/>
                <a:cs typeface="Arial" pitchFamily="34" charset="0"/>
              </a:rPr>
              <a:t>The MC 210 PS – Property Supplement may used in conjunction with the SSApp to obtain asset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1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  <a:cs typeface="Arial" pitchFamily="34" charset="0"/>
              </a:rPr>
              <a:t>The SSApp can be used to start a Non-MAGI</a:t>
            </a:r>
            <a:r>
              <a:rPr lang="en-US" baseline="0" dirty="0">
                <a:latin typeface="Century Gothic" pitchFamily="34" charset="0"/>
                <a:cs typeface="Arial" pitchFamily="34" charset="0"/>
              </a:rPr>
              <a:t> application, but additional information must be collected (such as property and resources with supplemental forms).</a:t>
            </a:r>
          </a:p>
          <a:p>
            <a:pPr marL="635565" lvl="1" indent="-173336">
              <a:buFont typeface="Arial" pitchFamily="34" charset="0"/>
              <a:buChar char="•"/>
            </a:pPr>
            <a:r>
              <a:rPr lang="en-US" baseline="0" dirty="0">
                <a:latin typeface="Century Gothic" pitchFamily="34" charset="0"/>
                <a:cs typeface="Arial" pitchFamily="34" charset="0"/>
              </a:rPr>
              <a:t>The MC 210 PS – Property Supplement may used in conjunction with the SSApp to obtain asset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1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87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  <a:cs typeface="Arial" pitchFamily="34" charset="0"/>
              </a:rPr>
              <a:t>The SSApp can be used to start a Non-MAGI</a:t>
            </a:r>
            <a:r>
              <a:rPr lang="en-US" baseline="0" dirty="0">
                <a:latin typeface="Century Gothic" pitchFamily="34" charset="0"/>
                <a:cs typeface="Arial" pitchFamily="34" charset="0"/>
              </a:rPr>
              <a:t> application, but additional information must be collected (such as property and resources with supplemental forms).</a:t>
            </a:r>
          </a:p>
          <a:p>
            <a:pPr marL="635565" lvl="1" indent="-173336">
              <a:buFont typeface="Arial" pitchFamily="34" charset="0"/>
              <a:buChar char="•"/>
            </a:pPr>
            <a:r>
              <a:rPr lang="en-US" baseline="0" dirty="0">
                <a:latin typeface="Century Gothic" pitchFamily="34" charset="0"/>
                <a:cs typeface="Arial" pitchFamily="34" charset="0"/>
              </a:rPr>
              <a:t>The MC 210 PS – Property Supplement may used in conjunction with the SSApp to obtain asset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1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229" lvl="1"/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48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u="sng" dirty="0">
                <a:latin typeface="Century Gothic" pitchFamily="34" charset="0"/>
              </a:rPr>
              <a:t>Tax Filer Household</a:t>
            </a:r>
            <a:r>
              <a:rPr lang="en-US" sz="1100" dirty="0">
                <a:latin typeface="Century Gothic" pitchFamily="34" charset="0"/>
              </a:rPr>
              <a:t>: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sz="1100" dirty="0">
                <a:latin typeface="Century Gothic" pitchFamily="34" charset="0"/>
              </a:rPr>
              <a:t>Even if Grandma is receiving Social Security Retirement, if Dad claims her as a dependent, her income is counted in the household.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sz="1100" dirty="0">
                <a:latin typeface="Century Gothic" pitchFamily="34" charset="0"/>
              </a:rPr>
              <a:t>If Grandma filed her own tax return, it would be two separate households.</a:t>
            </a:r>
          </a:p>
          <a:p>
            <a:endParaRPr lang="en-US" sz="1100" dirty="0">
              <a:latin typeface="Century Gothic" pitchFamily="34" charset="0"/>
            </a:endParaRPr>
          </a:p>
          <a:p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10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229" lvl="1"/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48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Citizen,</a:t>
            </a:r>
            <a:r>
              <a:rPr lang="en-US" baseline="0" dirty="0"/>
              <a:t> LPR, </a:t>
            </a:r>
            <a:r>
              <a:rPr lang="en-US" baseline="0" dirty="0" err="1"/>
              <a:t>Undoc</a:t>
            </a:r>
            <a:r>
              <a:rPr lang="en-US" baseline="0" dirty="0"/>
              <a:t>, or PRUCOL…(all </a:t>
            </a:r>
            <a:r>
              <a:rPr lang="en-US" baseline="0" dirty="0" err="1"/>
              <a:t>prucol</a:t>
            </a:r>
            <a:r>
              <a:rPr lang="en-US" baseline="0"/>
              <a:t> categories </a:t>
            </a:r>
            <a:r>
              <a:rPr lang="en-US" baseline="0" dirty="0"/>
              <a:t>provide Full-scope MC)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37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229" lvl="1"/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4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11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30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30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30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30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30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30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30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40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/>
              <a:t>There are some pre-ACA case that</a:t>
            </a:r>
            <a:r>
              <a:rPr lang="en-US" baseline="0" dirty="0"/>
              <a:t> were updated as received, but the CH screens were never updated.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24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229" lvl="1"/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4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0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4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3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4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229" lvl="1"/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2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229" lvl="1"/>
            <a:endParaRPr lang="en-US" sz="11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D25E6-C403-4C19-8A01-FB64F14FE3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4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882C-C658-4306-BB82-A6E524D82338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6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0CC2-DDEF-4BD7-9BFF-04FCE2E3670B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0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885-9730-4343-AC68-D5A0BAF80FFD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0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F00-3221-4149-946C-BA66C9D91B42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6D83D1-FCF7-4D81-B8A9-EE0C432E9E1A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9C0C-0E19-4B43-9A5F-D9F19CB367CF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8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714E-733E-4237-B190-25DA6B035C89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5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BAC2DC-BC0A-4F7D-89AB-CBC8151C06F7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3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25BF-AE5D-499B-AF11-51A3158675B3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F332-AB36-4D92-B21C-27F23390F2B5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9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816D-4E83-44EF-A747-1E4B2E8E0A18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A03DD4-2248-4838-9DFB-3944F18A2B83}" type="datetime1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F830BE3-076D-4CA3-96C1-47DB2BC59F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6218"/>
            <a:ext cx="8078420" cy="1524000"/>
          </a:xfrm>
        </p:spPr>
        <p:txBody>
          <a:bodyPr/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pitchFamily="34" charset="0"/>
              </a:rPr>
              <a:t>MEDI-CAL Program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099" y="2895600"/>
            <a:ext cx="8078421" cy="1752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entury Gothic" pitchFamily="34" charset="0"/>
              </a:rPr>
              <a:t>COVERED CALIFORNIA AGENTS PRESENTATION</a:t>
            </a:r>
          </a:p>
          <a:p>
            <a:r>
              <a:rPr lang="en-US" sz="2400" dirty="0">
                <a:solidFill>
                  <a:srgbClr val="C00000"/>
                </a:solidFill>
                <a:latin typeface="Century Gothic" pitchFamily="34" charset="0"/>
              </a:rPr>
              <a:t>AUGUST 15,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45711"/>
            <a:ext cx="2973021" cy="165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9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0100" y="1524000"/>
            <a:ext cx="7543800" cy="2593975"/>
          </a:xfrm>
          <a:noFill/>
          <a:ln w="381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Application processing</a:t>
            </a:r>
            <a:br>
              <a:rPr lang="en-US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4320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APPLICATIONs 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1902358"/>
            <a:ext cx="47873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The Single Streamlined Application (SSAPP) is used to apply for the following health insurance affordability programs:</a:t>
            </a:r>
          </a:p>
          <a:p>
            <a:pPr marL="548640" lvl="2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itchFamily="34" charset="0"/>
              </a:rPr>
              <a:t>Medi-Cal (MAGI &amp; Non-MAGI), and </a:t>
            </a:r>
          </a:p>
          <a:p>
            <a:pPr marL="548640" lvl="2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itchFamily="34" charset="0"/>
              </a:rPr>
              <a:t>Subsidized Coverage (APTC/CSR).</a:t>
            </a:r>
            <a:endParaRPr lang="en-US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Does not capture property or resource information.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Applications are processed within 45-days.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No-wrong door policy.</a:t>
            </a:r>
          </a:p>
          <a:p>
            <a:pPr>
              <a:buClr>
                <a:srgbClr val="D34817"/>
              </a:buClr>
            </a:pPr>
            <a:endParaRPr lang="en-US" sz="1000" dirty="0">
              <a:latin typeface="Century Gothic" pitchFamily="34" charset="0"/>
            </a:endParaRPr>
          </a:p>
          <a:p>
            <a:pPr>
              <a:buClr>
                <a:srgbClr val="D34817"/>
              </a:buClr>
            </a:pPr>
            <a:endParaRPr lang="en-US" sz="1000" dirty="0">
              <a:latin typeface="Century Gothic" pitchFamily="34" charset="0"/>
            </a:endParaRPr>
          </a:p>
          <a:p>
            <a:pPr>
              <a:buClr>
                <a:srgbClr val="D34817"/>
              </a:buClr>
            </a:pPr>
            <a:endParaRPr lang="en-US" sz="10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673758"/>
            <a:ext cx="3450791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8F5DD-DBBF-43E4-A826-F7227BD1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0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APPLICATIONS 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" y="1448394"/>
            <a:ext cx="8001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Clr>
                <a:schemeClr val="accent1"/>
              </a:buClr>
            </a:pPr>
            <a:r>
              <a:rPr lang="en-US" b="1" dirty="0">
                <a:latin typeface="Century Gothic" pitchFamily="34" charset="0"/>
              </a:rPr>
              <a:t>Application Highlights: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Informs applicant of Deemed Eligibility  –  page 2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Captures the following for each person: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itchFamily="34" charset="0"/>
              </a:rPr>
              <a:t>Tax information 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itchFamily="34" charset="0"/>
              </a:rPr>
              <a:t>Income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itchFamily="34" charset="0"/>
              </a:rPr>
              <a:t>Former Foster care </a:t>
            </a:r>
          </a:p>
          <a:p>
            <a:pPr marL="742950" lvl="1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itchFamily="34" charset="0"/>
              </a:rPr>
              <a:t>Language designation 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Authorized Representative designation – page 15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Rights and Responsibilities – page 16-17  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Signature Page – page 17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Evaluation for all Medi-Cal Programs questions – page 18  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Attachment E (immigration status list, self-employment expenses, other income list, and income deductions list) – page 27 </a:t>
            </a:r>
          </a:p>
          <a:p>
            <a:pPr>
              <a:buClr>
                <a:srgbClr val="D34817"/>
              </a:buClr>
            </a:pPr>
            <a:endParaRPr lang="en-US" sz="1000" dirty="0">
              <a:latin typeface="Century Gothic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BC0BFB-374A-4285-9AED-BFEB8C9E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219200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 descr="CalFresh_Color_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5668680"/>
            <a:ext cx="1602682" cy="582068"/>
          </a:xfrm>
          <a:prstGeom prst="rect">
            <a:avLst/>
          </a:prstGeom>
        </p:spPr>
      </p:pic>
      <p:pic>
        <p:nvPicPr>
          <p:cNvPr id="13" name="Picture 12" descr="mc_logo_signatur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5426314"/>
            <a:ext cx="1066800" cy="1066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909" y="6271583"/>
            <a:ext cx="1346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CalWORKs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43281"/>
            <a:ext cx="1026117" cy="92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64" y="1818621"/>
            <a:ext cx="3427508" cy="4357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46740" y="1818621"/>
            <a:ext cx="4327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The State revised the SAWS 2 application, and renamed it the “SAWS 2 Plus.”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latin typeface="Century Gothic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The SAWS 2 Plus now includes the request for tax filer household information. 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>
              <a:latin typeface="Century Gothic" pitchFamily="34" charset="0"/>
            </a:endParaRPr>
          </a:p>
          <a:p>
            <a:pPr marL="285750" lvl="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itchFamily="34" charset="0"/>
              </a:rPr>
              <a:t>The SAWS 2 Plus can be used to apply for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Medi-Cal and another program, such as CalFresh or CalWORKs.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904050-9381-436D-AB79-974C9700F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APPLICATIONS 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" y="1448394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Clr>
                <a:schemeClr val="accent1"/>
              </a:buClr>
            </a:pPr>
            <a:r>
              <a:rPr lang="en-US" sz="2000" b="1" dirty="0">
                <a:latin typeface="Century Gothic" panose="020B0502020202020204" pitchFamily="34" charset="0"/>
              </a:rPr>
              <a:t>How to Apply for Medi-Cal:</a:t>
            </a:r>
          </a:p>
          <a:p>
            <a:pPr marL="285750" lvl="1" indent="-285750">
              <a:buClr>
                <a:srgbClr val="990000"/>
              </a:buClr>
              <a:buFont typeface="Wingdings" panose="05000000000000000000" pitchFamily="2" charset="2"/>
              <a:buChar char="§"/>
              <a:tabLst>
                <a:tab pos="57150" algn="l"/>
              </a:tabLst>
              <a:defRPr/>
            </a:pPr>
            <a:r>
              <a:rPr lang="en-US" sz="2000" b="1" dirty="0">
                <a:latin typeface="Century Gothic" panose="020B0502020202020204" pitchFamily="34" charset="0"/>
              </a:rPr>
              <a:t>On-line via Your Benefits Now (YBN) </a:t>
            </a:r>
            <a:r>
              <a:rPr lang="en-US" sz="2000" dirty="0">
                <a:latin typeface="Century Gothic" panose="020B0502020202020204" pitchFamily="34" charset="0"/>
              </a:rPr>
              <a:t>by logging on to https://www.dpssbenefits.lacounty.gov.</a:t>
            </a:r>
          </a:p>
          <a:p>
            <a:pPr marL="285750" lvl="1" indent="-285750">
              <a:buClr>
                <a:srgbClr val="990000"/>
              </a:buClr>
              <a:buFont typeface="Wingdings" panose="05000000000000000000" pitchFamily="2" charset="2"/>
              <a:buChar char="§"/>
              <a:tabLst>
                <a:tab pos="57150" algn="l"/>
              </a:tabLst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lvl="1" indent="-285750">
              <a:buClr>
                <a:srgbClr val="990000"/>
              </a:buClr>
              <a:buFont typeface="Wingdings" panose="05000000000000000000" pitchFamily="2" charset="2"/>
              <a:buChar char="§"/>
              <a:tabLst>
                <a:tab pos="57150" algn="l"/>
              </a:tabLst>
              <a:defRPr/>
            </a:pPr>
            <a:r>
              <a:rPr lang="en-US" sz="2000" dirty="0">
                <a:latin typeface="Century Gothic" panose="020B0502020202020204" pitchFamily="34" charset="0"/>
              </a:rPr>
              <a:t>Request an application by calling the DPSS Customer Service Center </a:t>
            </a:r>
            <a:r>
              <a:rPr lang="en-US" sz="2000" b="1" dirty="0">
                <a:latin typeface="Century Gothic" panose="020B0502020202020204" pitchFamily="34" charset="0"/>
              </a:rPr>
              <a:t>(866) 613-3777.</a:t>
            </a:r>
          </a:p>
          <a:p>
            <a:pPr marL="285750" lvl="1" indent="-285750">
              <a:buClr>
                <a:srgbClr val="990000"/>
              </a:buClr>
              <a:buFont typeface="Wingdings" panose="05000000000000000000" pitchFamily="2" charset="2"/>
              <a:buChar char="§"/>
              <a:tabLst>
                <a:tab pos="57150" algn="l"/>
              </a:tabLst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lvl="1" indent="-285750">
              <a:buClr>
                <a:srgbClr val="990000"/>
              </a:buClr>
              <a:buFont typeface="Wingdings" panose="05000000000000000000" pitchFamily="2" charset="2"/>
              <a:buChar char="§"/>
              <a:tabLst>
                <a:tab pos="57150" algn="l"/>
              </a:tabLst>
              <a:defRPr/>
            </a:pPr>
            <a:r>
              <a:rPr lang="en-US" sz="2000" b="1" dirty="0">
                <a:latin typeface="Century Gothic" panose="020B0502020202020204" pitchFamily="34" charset="0"/>
              </a:rPr>
              <a:t>Visit us </a:t>
            </a:r>
            <a:r>
              <a:rPr lang="en-US" sz="2000" dirty="0">
                <a:latin typeface="Century Gothic" panose="020B0502020202020204" pitchFamily="34" charset="0"/>
              </a:rPr>
              <a:t>at http://dpss.lacounty.gov and click on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Health Care for a Medi-Cal application.</a:t>
            </a:r>
          </a:p>
          <a:p>
            <a:pPr marL="285750" lvl="1" indent="-285750">
              <a:buClr>
                <a:srgbClr val="990000"/>
              </a:buClr>
              <a:buFont typeface="Wingdings" panose="05000000000000000000" pitchFamily="2" charset="2"/>
              <a:buChar char="§"/>
              <a:tabLst>
                <a:tab pos="57150" algn="l"/>
              </a:tabLst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lvl="1" indent="-285750">
              <a:buClr>
                <a:srgbClr val="990000"/>
              </a:buClr>
              <a:buFont typeface="Wingdings" panose="05000000000000000000" pitchFamily="2" charset="2"/>
              <a:buChar char="§"/>
              <a:tabLst>
                <a:tab pos="57150" algn="l"/>
              </a:tabLst>
              <a:defRPr/>
            </a:pPr>
            <a:r>
              <a:rPr lang="en-US" sz="2000" b="1" dirty="0">
                <a:latin typeface="Century Gothic" panose="020B0502020202020204" pitchFamily="34" charset="0"/>
              </a:rPr>
              <a:t>In person </a:t>
            </a:r>
            <a:r>
              <a:rPr lang="en-US" sz="2000" dirty="0">
                <a:latin typeface="Century Gothic" panose="020B0502020202020204" pitchFamily="34" charset="0"/>
              </a:rPr>
              <a:t>at any Department of Public Social Services (DPSS) District Office or outreach site. </a:t>
            </a:r>
          </a:p>
          <a:p>
            <a:pPr marL="285750" lvl="1" indent="-285750">
              <a:buClr>
                <a:srgbClr val="990000"/>
              </a:buClr>
              <a:buFont typeface="Wingdings" panose="05000000000000000000" pitchFamily="2" charset="2"/>
              <a:buChar char="§"/>
              <a:tabLst>
                <a:tab pos="57150" algn="l"/>
              </a:tabLst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lvl="1" indent="-285750">
              <a:buClr>
                <a:srgbClr val="990000"/>
              </a:buClr>
              <a:buFont typeface="Wingdings" panose="05000000000000000000" pitchFamily="2" charset="2"/>
              <a:buChar char="§"/>
              <a:tabLst>
                <a:tab pos="57150" algn="l"/>
              </a:tabLst>
              <a:defRPr/>
            </a:pPr>
            <a:r>
              <a:rPr lang="en-US" sz="2000" dirty="0">
                <a:latin typeface="Century Gothic" panose="020B0502020202020204" pitchFamily="34" charset="0"/>
              </a:rPr>
              <a:t>Through </a:t>
            </a:r>
            <a:r>
              <a:rPr lang="en-US" sz="2000" b="1" dirty="0">
                <a:latin typeface="Century Gothic" panose="020B0502020202020204" pitchFamily="34" charset="0"/>
              </a:rPr>
              <a:t>Covered California </a:t>
            </a:r>
            <a:r>
              <a:rPr lang="en-US" sz="2000" dirty="0">
                <a:latin typeface="Century Gothic" panose="020B0502020202020204" pitchFamily="34" charset="0"/>
              </a:rPr>
              <a:t>at CoveredCA.com, or by calling </a:t>
            </a:r>
            <a:r>
              <a:rPr lang="en-US" sz="2000" b="1" dirty="0">
                <a:latin typeface="Century Gothic" panose="020B0502020202020204" pitchFamily="34" charset="0"/>
              </a:rPr>
              <a:t>(800) 300-1506.</a:t>
            </a:r>
            <a:endParaRPr lang="en-US" sz="2000" dirty="0">
              <a:latin typeface="Century Gothic" panose="020B0502020202020204" pitchFamily="34" charset="0"/>
            </a:endParaRPr>
          </a:p>
          <a:p>
            <a:pPr>
              <a:buClr>
                <a:srgbClr val="D34817"/>
              </a:buClr>
            </a:pPr>
            <a:endParaRPr lang="en-US" sz="1000" dirty="0">
              <a:latin typeface="Century Gothic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BC0BFB-374A-4285-9AED-BFEB8C9E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0100" y="1524000"/>
            <a:ext cx="7543800" cy="2593975"/>
          </a:xfrm>
          <a:noFill/>
          <a:ln w="381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HOUSEHOLD COMPOSITION</a:t>
            </a:r>
            <a:b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5644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HOUSEHOLD 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" y="131077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entury Gothic" pitchFamily="34" charset="0"/>
              </a:rPr>
              <a:t>MAGI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1309031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entury Gothic" pitchFamily="34" charset="0"/>
              </a:rPr>
              <a:t>NON-MAGI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7100" y="1310770"/>
            <a:ext cx="10668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B2D1F"/>
                </a:solidFill>
              </a:rPr>
              <a:t>VS.</a:t>
            </a:r>
          </a:p>
        </p:txBody>
      </p:sp>
      <p:sp>
        <p:nvSpPr>
          <p:cNvPr id="9" name="Down Arrow 8"/>
          <p:cNvSpPr/>
          <p:nvPr/>
        </p:nvSpPr>
        <p:spPr>
          <a:xfrm>
            <a:off x="1510284" y="2383837"/>
            <a:ext cx="484632" cy="75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234684" y="2326433"/>
            <a:ext cx="484632" cy="809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28791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TAX FILER HOUSEHOLD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57700" y="3287913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HOUSEHOLD COMPOSITION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31506348"/>
              </p:ext>
            </p:extLst>
          </p:nvPr>
        </p:nvGraphicFramePr>
        <p:xfrm>
          <a:off x="228600" y="4823706"/>
          <a:ext cx="16764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lus 13"/>
          <p:cNvSpPr/>
          <p:nvPr/>
        </p:nvSpPr>
        <p:spPr>
          <a:xfrm>
            <a:off x="1905000" y="5280906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57466892"/>
              </p:ext>
            </p:extLst>
          </p:nvPr>
        </p:nvGraphicFramePr>
        <p:xfrm>
          <a:off x="2514600" y="5097966"/>
          <a:ext cx="891117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325958814"/>
              </p:ext>
            </p:extLst>
          </p:nvPr>
        </p:nvGraphicFramePr>
        <p:xfrm>
          <a:off x="4854901" y="4811913"/>
          <a:ext cx="16764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Minus 16"/>
          <p:cNvSpPr/>
          <p:nvPr/>
        </p:nvSpPr>
        <p:spPr>
          <a:xfrm rot="17771543">
            <a:off x="6267199" y="5193749"/>
            <a:ext cx="1143000" cy="6324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03840670"/>
              </p:ext>
            </p:extLst>
          </p:nvPr>
        </p:nvGraphicFramePr>
        <p:xfrm>
          <a:off x="7124700" y="5181600"/>
          <a:ext cx="990600" cy="889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6400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34817"/>
              </a:buClr>
              <a:buFont typeface="Arial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  <a:latin typeface="Century Gothic" pitchFamily="34" charset="0"/>
              </a:rPr>
              <a:t>One Case / Separate MBUs</a:t>
            </a:r>
          </a:p>
          <a:p>
            <a:pPr marL="285750" indent="-285750">
              <a:buClr>
                <a:srgbClr val="D34817"/>
              </a:buClr>
              <a:buFont typeface="Arial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  <a:latin typeface="Century Gothic" pitchFamily="34" charset="0"/>
              </a:rPr>
              <a:t>Resources Exempt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3799" y="6400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34817"/>
              </a:buClr>
              <a:buFont typeface="Arial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  <a:latin typeface="Century Gothic" pitchFamily="34" charset="0"/>
              </a:rPr>
              <a:t>Two Separate Cases</a:t>
            </a:r>
          </a:p>
          <a:p>
            <a:pPr marL="285750" indent="-285750">
              <a:buClr>
                <a:srgbClr val="D34817"/>
              </a:buClr>
              <a:buFont typeface="Arial" pitchFamily="34" charset="0"/>
              <a:buChar char="•"/>
            </a:pPr>
            <a:r>
              <a:rPr lang="en-US" sz="1000" b="1" dirty="0">
                <a:solidFill>
                  <a:prstClr val="black"/>
                </a:solidFill>
                <a:latin typeface="Century Gothic" pitchFamily="34" charset="0"/>
              </a:rPr>
              <a:t>Resources Counted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DD6BA5-399F-4912-A438-16A462BD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2328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0100" y="1524000"/>
            <a:ext cx="7543800" cy="2593975"/>
          </a:xfrm>
          <a:noFill/>
          <a:ln w="381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COVERAGE FOR IMMIGRANTS</a:t>
            </a:r>
            <a:br>
              <a:rPr lang="en-US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7864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QUALIFIED IMMIGRANTS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077200" cy="525780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6200" b="1" dirty="0">
                <a:latin typeface="Century Gothic" pitchFamily="34" charset="0"/>
              </a:rPr>
              <a:t>Qualified Immigrants - </a:t>
            </a:r>
            <a:r>
              <a:rPr lang="en-US" sz="6200" dirty="0">
                <a:latin typeface="Century Gothic" pitchFamily="34" charset="0"/>
              </a:rPr>
              <a:t>Term</a:t>
            </a:r>
            <a:r>
              <a:rPr lang="en-US" sz="6200" b="1" dirty="0">
                <a:latin typeface="Century Gothic" panose="020B0502020202020204" pitchFamily="34" charset="0"/>
              </a:rPr>
              <a:t> </a:t>
            </a:r>
            <a:r>
              <a:rPr lang="en-US" sz="6200" dirty="0">
                <a:latin typeface="Century Gothic" panose="020B0502020202020204" pitchFamily="34" charset="0"/>
              </a:rPr>
              <a:t>used by Medi-Cal to define immigrants who are eligible for full-scope Medi-Cal benefits.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200" dirty="0">
                <a:latin typeface="Century Gothic" panose="020B0502020202020204" pitchFamily="34" charset="0"/>
              </a:rPr>
              <a:t>Qualified </a:t>
            </a:r>
            <a:r>
              <a:rPr lang="fr-FR" sz="6200" dirty="0">
                <a:latin typeface="Century Gothic" panose="020B0502020202020204" pitchFamily="34" charset="0"/>
              </a:rPr>
              <a:t>Immigrants may include:  </a:t>
            </a:r>
          </a:p>
          <a:p>
            <a:pPr marL="341313" indent="-341313" algn="just" fontAlgn="t">
              <a:spcAft>
                <a:spcPts val="600"/>
              </a:spcAft>
              <a:buClr>
                <a:schemeClr val="accent2"/>
              </a:buClr>
            </a:pPr>
            <a:r>
              <a:rPr lang="en-US" sz="6200" dirty="0">
                <a:latin typeface="Century Gothic" panose="020B0502020202020204" pitchFamily="34" charset="0"/>
              </a:rPr>
              <a:t>LPRs</a:t>
            </a:r>
          </a:p>
          <a:p>
            <a:pPr marL="341313" indent="-341313" algn="just" fontAlgn="t">
              <a:spcAft>
                <a:spcPts val="600"/>
              </a:spcAft>
              <a:buClr>
                <a:schemeClr val="accent2"/>
              </a:buClr>
            </a:pPr>
            <a:r>
              <a:rPr lang="en-US" sz="6200" dirty="0">
                <a:latin typeface="Century Gothic" panose="020B0502020202020204" pitchFamily="34" charset="0"/>
              </a:rPr>
              <a:t>PRUCOL, including some of the following: </a:t>
            </a:r>
          </a:p>
          <a:p>
            <a:pPr marL="1144588" lvl="2" indent="-414338" algn="just" fontAlgn="t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latin typeface="Century Gothic" panose="020B0502020202020204" pitchFamily="34" charset="0"/>
              </a:rPr>
              <a:t>Victims of Trafficking, </a:t>
            </a:r>
          </a:p>
          <a:p>
            <a:pPr marL="1144588" lvl="2" indent="-414338" algn="just" fontAlgn="t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latin typeface="Century Gothic" panose="020B0502020202020204" pitchFamily="34" charset="0"/>
              </a:rPr>
              <a:t>Refugees,</a:t>
            </a:r>
          </a:p>
          <a:p>
            <a:pPr marL="1144588" lvl="2" indent="-414338" algn="just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latin typeface="Century Gothic" panose="020B0502020202020204" pitchFamily="34" charset="0"/>
              </a:rPr>
              <a:t>DACA,</a:t>
            </a:r>
          </a:p>
          <a:p>
            <a:pPr marL="1144588" lvl="2" indent="-414338" algn="just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latin typeface="Century Gothic" panose="020B0502020202020204" pitchFamily="34" charset="0"/>
              </a:rPr>
              <a:t>Cuban and Haitian Entrants Program (CHEP),</a:t>
            </a:r>
          </a:p>
          <a:p>
            <a:pPr marL="1144588" lvl="2" indent="-414338" algn="just" fontAlgn="t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latin typeface="Century Gothic" panose="020B0502020202020204" pitchFamily="34" charset="0"/>
              </a:rPr>
              <a:t>Individuals Paroled in the U.S. for at least one year,  </a:t>
            </a:r>
          </a:p>
          <a:p>
            <a:pPr marL="1144588" lvl="2" indent="-414338" algn="just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latin typeface="Century Gothic" panose="020B0502020202020204" pitchFamily="34" charset="0"/>
              </a:rPr>
              <a:t>Individuals Granted Withholding of Deportation/Removal, and</a:t>
            </a:r>
          </a:p>
          <a:p>
            <a:pPr marL="1144588" lvl="2" indent="-414338" algn="just" fontAlgn="t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latin typeface="Century Gothic" panose="020B0502020202020204" pitchFamily="34" charset="0"/>
              </a:rPr>
              <a:t>Spouses and Children of Violence Against Women Act (VAWA)</a:t>
            </a:r>
          </a:p>
          <a:p>
            <a:pPr marL="548640" lvl="2" indent="-365760">
              <a:spcAft>
                <a:spcPts val="600"/>
              </a:spcAft>
              <a:buClr>
                <a:schemeClr val="accent1"/>
              </a:buClr>
              <a:buNone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4D1C8-EAAA-49B3-91B4-8256CED7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48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5" presetClass="emph" presetSubtype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UNDOCUMENTED IMMIGRANTS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52600"/>
            <a:ext cx="8153400" cy="4191000"/>
          </a:xfrm>
        </p:spPr>
        <p:txBody>
          <a:bodyPr>
            <a:normAutofit/>
          </a:bodyPr>
          <a:lstStyle/>
          <a:p>
            <a:pPr marL="1143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>
                <a:latin typeface="Century Gothic" panose="020B0502020202020204" pitchFamily="34" charset="0"/>
              </a:rPr>
              <a:t>Undocumented Immigrants </a:t>
            </a:r>
          </a:p>
          <a:p>
            <a:pPr marL="548640" indent="-36576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anose="020B0502020202020204" pitchFamily="34" charset="0"/>
              </a:rPr>
              <a:t>If all other program requirements for Medi-Cal are met, will be eligible to receive restricted/limited scope benefits only.</a:t>
            </a:r>
          </a:p>
          <a:p>
            <a:pPr marL="548640" indent="-36576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endParaRPr lang="en-US" dirty="0">
              <a:latin typeface="Century Gothic" panose="020B0502020202020204" pitchFamily="34" charset="0"/>
            </a:endParaRPr>
          </a:p>
          <a:p>
            <a:pPr marL="548640" indent="-36576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anose="020B0502020202020204" pitchFamily="34" charset="0"/>
              </a:rPr>
              <a:t>Undocumented Immigrants in need of LTC: </a:t>
            </a:r>
          </a:p>
          <a:p>
            <a:pPr marL="118872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If aged, blind and disabled, will be eligible  under State funded Non-MAGI LTC Program with aid code 55 (restricted).</a:t>
            </a:r>
          </a:p>
          <a:p>
            <a:pPr marL="118872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If between age 19 to 64, will be eligible under restricted MAGI aid codes.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6763E-3C27-4524-A0FC-7863D386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8249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97634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PRESENTATION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4747"/>
            <a:ext cx="7924800" cy="4800600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400" b="1" dirty="0">
                <a:latin typeface="Century Gothic" pitchFamily="34" charset="0"/>
              </a:rPr>
              <a:t>Provide an overview of the following:</a:t>
            </a:r>
            <a:endParaRPr lang="en-US" dirty="0">
              <a:latin typeface="Century Gothic" pitchFamily="34" charset="0"/>
            </a:endParaRPr>
          </a:p>
          <a:p>
            <a:pPr marL="365760" indent="-36576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entury Gothic" pitchFamily="34" charset="0"/>
              </a:rPr>
              <a:t>Medi-Cal Program</a:t>
            </a:r>
          </a:p>
          <a:p>
            <a:pPr marL="365760" indent="-36576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entury Gothic" pitchFamily="34" charset="0"/>
              </a:rPr>
              <a:t>Application Processing</a:t>
            </a:r>
            <a:endParaRPr lang="en-US" sz="2000" dirty="0">
              <a:latin typeface="Century Gothic" pitchFamily="34" charset="0"/>
            </a:endParaRPr>
          </a:p>
          <a:p>
            <a:pPr marL="365760" indent="-36576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entury Gothic" pitchFamily="34" charset="0"/>
              </a:rPr>
              <a:t>Household Composition</a:t>
            </a:r>
          </a:p>
          <a:p>
            <a:pPr marL="365760" indent="-36576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entury Gothic" pitchFamily="34" charset="0"/>
              </a:rPr>
              <a:t>Coverage for Immigrants</a:t>
            </a:r>
          </a:p>
          <a:p>
            <a:pPr marL="365760" indent="-36576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entury Gothic" pitchFamily="34" charset="0"/>
              </a:rPr>
              <a:t>Medi-Cal Renewals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BDA4C-52D3-4B37-A431-88F618ECB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34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66273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MC 13 REQUIREMENTS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153400" cy="5105400"/>
          </a:xfrm>
        </p:spPr>
        <p:txBody>
          <a:bodyPr>
            <a:normAutofit/>
          </a:bodyPr>
          <a:lstStyle/>
          <a:p>
            <a:pPr marL="0" lvl="2" indent="0" algn="just">
              <a:spcBef>
                <a:spcPts val="1200"/>
              </a:spcBef>
              <a:buClr>
                <a:schemeClr val="accent1"/>
              </a:buClr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MC 13 Form </a:t>
            </a:r>
            <a:r>
              <a:rPr lang="en-US" sz="2000" dirty="0">
                <a:latin typeface="Century Gothic" panose="020B0502020202020204" pitchFamily="34" charset="0"/>
              </a:rPr>
              <a:t>- Statement of Citizenship, Alienage, and Immigration Status</a:t>
            </a:r>
          </a:p>
          <a:p>
            <a:pPr marL="365760" indent="-365760" algn="just">
              <a:spcBef>
                <a:spcPts val="1200"/>
              </a:spcBef>
              <a:buClr>
                <a:schemeClr val="accent2"/>
              </a:buClr>
            </a:pPr>
            <a:r>
              <a:rPr lang="en-US" sz="2000" dirty="0">
                <a:latin typeface="Century Gothic"/>
              </a:rPr>
              <a:t>The MC 13 form is no longer required for:</a:t>
            </a:r>
          </a:p>
          <a:p>
            <a:pPr marL="0" indent="0" algn="just">
              <a:spcBef>
                <a:spcPts val="1200"/>
              </a:spcBef>
              <a:buClr>
                <a:schemeClr val="accent2"/>
              </a:buClr>
              <a:buNone/>
            </a:pPr>
            <a:endParaRPr lang="en-US" sz="1200" dirty="0">
              <a:latin typeface="Century Gothic"/>
            </a:endParaRPr>
          </a:p>
          <a:p>
            <a:pPr marL="1017270" lvl="2" indent="-285750" algn="just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/>
              </a:rPr>
              <a:t>Individuals self-attesting U.S. citizenship or satisfactory immigration status, and </a:t>
            </a:r>
          </a:p>
          <a:p>
            <a:pPr marL="1017270" lvl="2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/>
              </a:rPr>
              <a:t>When status is verified via electronic means including the HUB, SAVE process, California birth match, or the Social Security Administration (SSA) citizenship verification process.</a:t>
            </a:r>
          </a:p>
          <a:p>
            <a:pPr marL="548640" lvl="1" indent="-182880" algn="just">
              <a:buClr>
                <a:schemeClr val="accent1"/>
              </a:buClr>
            </a:pPr>
            <a:endParaRPr lang="en-US" dirty="0">
              <a:latin typeface="Century Gothic"/>
            </a:endParaRPr>
          </a:p>
          <a:p>
            <a:pPr marL="365760" indent="-365760" algn="just">
              <a:buClr>
                <a:schemeClr val="accent2"/>
              </a:buClr>
            </a:pPr>
            <a:r>
              <a:rPr lang="en-US" sz="2000" dirty="0">
                <a:latin typeface="Century Gothic"/>
              </a:rPr>
              <a:t>MC 13 is still required for individuals who do not meet the above conditions, and for those who are claiming PRUCOL and their immigration status cannot be electronically verified, including PRUCOL category #16.</a:t>
            </a:r>
          </a:p>
          <a:p>
            <a:pPr marL="548640" indent="-182880"/>
            <a:endParaRPr lang="en-US" sz="2000" dirty="0">
              <a:latin typeface="Century Gothic"/>
            </a:endParaRPr>
          </a:p>
          <a:p>
            <a:pPr marL="548640" indent="-182880"/>
            <a:endParaRPr lang="en-US" sz="2000" dirty="0">
              <a:latin typeface="Century Gothic"/>
            </a:endParaRPr>
          </a:p>
          <a:p>
            <a:pPr marL="365760" indent="0">
              <a:spcBef>
                <a:spcPts val="600"/>
              </a:spcBef>
              <a:buNone/>
            </a:pPr>
            <a:endParaRPr lang="en-US" sz="2000" dirty="0"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9F40A-807C-485A-A8E8-5C79D217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00530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PRUCOL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99894"/>
            <a:ext cx="7848600" cy="4800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latin typeface="Century Gothic" panose="020B0502020202020204" pitchFamily="34" charset="0"/>
              </a:rPr>
              <a:t>Permanently Residing Under Color of Law (PRUCOL)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marL="684213" indent="-319088" algn="just">
              <a:spcBef>
                <a:spcPts val="1200"/>
              </a:spcBef>
              <a:buClr>
                <a:schemeClr val="accent2"/>
              </a:buClr>
            </a:pPr>
            <a:r>
              <a:rPr lang="en-US" sz="2000" dirty="0">
                <a:latin typeface="Century Gothic" panose="020B0502020202020204" pitchFamily="34" charset="0"/>
              </a:rPr>
              <a:t>PRUCOL is a public benefits category created by the federal courts but is not recognized as an immigration status by the U.S. Citizenship and Immigration Services (USCIS). </a:t>
            </a:r>
          </a:p>
          <a:p>
            <a:pPr marL="684213" indent="-319088" algn="just">
              <a:spcBef>
                <a:spcPts val="1200"/>
              </a:spcBef>
              <a:buClr>
                <a:schemeClr val="accent2"/>
              </a:buClr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684213" indent="-319088" algn="just">
              <a:spcBef>
                <a:spcPts val="1200"/>
              </a:spcBef>
              <a:buClr>
                <a:schemeClr val="accent2"/>
              </a:buClr>
            </a:pPr>
            <a:r>
              <a:rPr lang="en-US" sz="2000" dirty="0">
                <a:latin typeface="Century Gothic" panose="020B0502020202020204" pitchFamily="34" charset="0"/>
              </a:rPr>
              <a:t>PRUCOL means that the USCIS is aware of an immigrant’s presence, but is not actively pursuing his or her deportation.</a:t>
            </a:r>
          </a:p>
          <a:p>
            <a:pPr marL="684213" indent="-319088" algn="just">
              <a:spcBef>
                <a:spcPts val="1200"/>
              </a:spcBef>
              <a:buClr>
                <a:schemeClr val="accent2"/>
              </a:buClr>
            </a:pPr>
            <a:endParaRPr lang="en-US" sz="2000" dirty="0">
              <a:latin typeface="Century Gothic" panose="020B0502020202020204" pitchFamily="34" charset="0"/>
            </a:endParaRPr>
          </a:p>
          <a:p>
            <a:pPr marL="684213" indent="-319088" algn="just">
              <a:spcBef>
                <a:spcPts val="1200"/>
              </a:spcBef>
              <a:buClr>
                <a:schemeClr val="accent2"/>
              </a:buClr>
            </a:pPr>
            <a:r>
              <a:rPr lang="en-US" sz="2000" dirty="0">
                <a:latin typeface="Century Gothic" panose="020B0502020202020204" pitchFamily="34" charset="0"/>
              </a:rPr>
              <a:t>Medi-Cal benefits for immigrants under PRUCOL have not changed.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25804-EFDC-4CF4-A253-09D95719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3183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1" y="1828800"/>
            <a:ext cx="802055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PRUCOL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721" y="1404365"/>
            <a:ext cx="5334000" cy="3651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latin typeface="Century Gothic" panose="020B0502020202020204" pitchFamily="34" charset="0"/>
              </a:rPr>
              <a:t>MC13  - Section B, Question 5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7DCB0F-5EBF-4DDD-80F2-CF0E28DF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4138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Senate Bill 75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4419600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000" dirty="0">
                <a:latin typeface="Century Gothic" panose="020B0502020202020204" pitchFamily="34" charset="0"/>
              </a:rPr>
              <a:t>SB 75 was implemented on May 16, 2016, with coverage effective as of May 1, 2016.</a:t>
            </a:r>
          </a:p>
          <a:p>
            <a:pPr indent="-342900" algn="just">
              <a:spcBef>
                <a:spcPts val="0"/>
              </a:spcBef>
              <a:buClr>
                <a:schemeClr val="accent2"/>
              </a:buClr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000" dirty="0">
                <a:latin typeface="Century Gothic" panose="020B0502020202020204" pitchFamily="34" charset="0"/>
              </a:rPr>
              <a:t>SB 75 provides full scope Medi-Cal coverage to individuals under age 19 if otherwise eligible, regardless of immigration status.</a:t>
            </a:r>
          </a:p>
          <a:p>
            <a:pPr marL="0" indent="0" algn="just"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1025525" indent="-338138" algn="just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entury Gothic" panose="020B0502020202020204" pitchFamily="34" charset="0"/>
              </a:rPr>
              <a:t>New applicants under 19 will be determined eligible to full-scope Medi-Cal.</a:t>
            </a:r>
          </a:p>
          <a:p>
            <a:pPr marL="1025525" indent="-338138" algn="just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1025525" indent="-338138" algn="just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entury Gothic" panose="020B0502020202020204" pitchFamily="34" charset="0"/>
              </a:rPr>
              <a:t>Beneficiaries with restricted-scope were transitioned to full-scope Medi-Cal.</a:t>
            </a:r>
          </a:p>
          <a:p>
            <a:pPr marL="1025525" indent="-338138" algn="just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1025525" indent="-338138" algn="just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entury Gothic" panose="020B0502020202020204" pitchFamily="34" charset="0"/>
              </a:rPr>
              <a:t>Medi-Cal Managed care enrollment process applies.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29FF1-16A3-4E29-997B-D8F95D11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0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0100" y="1524000"/>
            <a:ext cx="7543800" cy="2593975"/>
          </a:xfrm>
          <a:noFill/>
          <a:ln w="381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MEDI-CAL RENEWALS</a:t>
            </a:r>
            <a:b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1085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MAGI RENEWALS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6" y="1295400"/>
            <a:ext cx="8305800" cy="5486400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dirty="0">
                <a:latin typeface="Century Gothic" pitchFamily="34" charset="0"/>
              </a:rPr>
              <a:t>Automated ex-parte review</a:t>
            </a:r>
            <a:r>
              <a:rPr lang="en-US" sz="2000" dirty="0">
                <a:latin typeface="Century Gothic" pitchFamily="34" charset="0"/>
              </a:rPr>
              <a:t> is the 1</a:t>
            </a:r>
            <a:r>
              <a:rPr lang="en-US" sz="2000" baseline="30000" dirty="0">
                <a:latin typeface="Century Gothic" pitchFamily="34" charset="0"/>
              </a:rPr>
              <a:t>st</a:t>
            </a:r>
            <a:r>
              <a:rPr lang="en-US" sz="2000" dirty="0">
                <a:latin typeface="Century Gothic" pitchFamily="34" charset="0"/>
              </a:rPr>
              <a:t> step in the Renewal (RE) Process for MAGI cases only.</a:t>
            </a:r>
          </a:p>
          <a:p>
            <a:pPr marL="548640" indent="-36576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latin typeface="Century Gothic" pitchFamily="34" charset="0"/>
              </a:rPr>
              <a:t>The automated process is system generated; no worker involvement is required. </a:t>
            </a:r>
          </a:p>
          <a:p>
            <a:pPr marL="548640" indent="-36576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latin typeface="Century Gothic" pitchFamily="34" charset="0"/>
              </a:rPr>
              <a:t>Occurs two months prior to the RE due month.</a:t>
            </a:r>
          </a:p>
          <a:p>
            <a:pPr marL="548640" indent="-36576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latin typeface="Century Gothic" pitchFamily="34" charset="0"/>
              </a:rPr>
              <a:t>System gathers the </a:t>
            </a:r>
            <a:r>
              <a:rPr lang="en-US" sz="2000" u="sng" dirty="0">
                <a:latin typeface="Century Gothic" pitchFamily="34" charset="0"/>
              </a:rPr>
              <a:t>most current</a:t>
            </a:r>
            <a:r>
              <a:rPr lang="en-US" sz="2000" dirty="0">
                <a:latin typeface="Century Gothic" pitchFamily="34" charset="0"/>
              </a:rPr>
              <a:t> case information from all available sources (i.e. Active CalWORKs, CalFresh, or General Relief cases, or terminated within the last 90 days) to send to the Federal Data Hub via an e-HIT.</a:t>
            </a:r>
          </a:p>
          <a:p>
            <a:pPr marL="548640" indent="-36576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latin typeface="Century Gothic" pitchFamily="34" charset="0"/>
              </a:rPr>
              <a:t>The goal is to obtain a successful e-hit with compatible results.</a:t>
            </a:r>
          </a:p>
          <a:p>
            <a:pPr marL="548640" indent="-36576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latin typeface="Century Gothic" pitchFamily="34" charset="0"/>
              </a:rPr>
              <a:t>If results are not compatible, an MC 216 RE form is generated.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D2B57-ACBC-4978-9EE2-DC6DE30E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2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MAGI RENEWALS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005695" cy="5183842"/>
          </a:xfrm>
          <a:noFill/>
          <a:ln w="25400" cmpd="thickThin">
            <a:solidFill>
              <a:schemeClr val="accent2"/>
            </a:solidFill>
            <a:beve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45686" y="533400"/>
            <a:ext cx="72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371600"/>
            <a:ext cx="4038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MC 216 Pre-Populated Form</a:t>
            </a:r>
          </a:p>
          <a:p>
            <a:endParaRPr lang="en-US" sz="1600" b="1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The form is only generated when the e-HIT is not compatible.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The form does not need to be returned, as long as the verification requested in the MC 216 is provided by the beneficiary.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The form is sent to MAGI households with individuals eligible under the following MAGI categories: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1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Parent/Caretaker Relative</a:t>
            </a:r>
          </a:p>
          <a:p>
            <a:pPr marL="742950" lvl="1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Adult (19-64 years of age)</a:t>
            </a:r>
          </a:p>
          <a:p>
            <a:pPr marL="742950" lvl="1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Children</a:t>
            </a:r>
          </a:p>
          <a:p>
            <a:pPr marL="742950" lvl="1" indent="-28575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Pregnant Women</a:t>
            </a:r>
          </a:p>
          <a:p>
            <a:pPr lvl="1" algn="just">
              <a:buClr>
                <a:schemeClr val="accent2"/>
              </a:buClr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lvl="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The form is issued to obtain verification of income, death, or incarceration.</a:t>
            </a:r>
          </a:p>
          <a:p>
            <a:pPr lvl="1">
              <a:buClr>
                <a:schemeClr val="accent1"/>
              </a:buClr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A02966-BB92-4FFB-BE96-44DD9472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05271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NON-MAGI RENEWALS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1"/>
            <a:ext cx="4005695" cy="5183840"/>
          </a:xfrm>
          <a:noFill/>
          <a:ln w="25400" cmpd="thickThin">
            <a:solidFill>
              <a:schemeClr val="accent2"/>
            </a:solidFill>
            <a:beve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1371600"/>
            <a:ext cx="403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entury Gothic" panose="020B0502020202020204" pitchFamily="34" charset="0"/>
              </a:rPr>
              <a:t>MC 210 RV Form</a:t>
            </a: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Is a mandatory form that must be returned by the beneficiary along with verification of income and property.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The form is sent to the Aged, Blind, Disabled, and Medically Needy beneficiaries not eligible to MAGI Medi-Cal.</a:t>
            </a:r>
          </a:p>
          <a:p>
            <a:pPr algn="just"/>
            <a:endParaRPr lang="en-US" sz="2200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F163C9-8A4B-473D-8EC5-A2024247B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72651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NON-MAGI RENEWALS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1"/>
            <a:ext cx="4005694" cy="5183840"/>
          </a:xfrm>
          <a:noFill/>
          <a:ln w="25400" cmpd="thickThin">
            <a:solidFill>
              <a:schemeClr val="accent2"/>
            </a:solidFill>
            <a:beve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45686" y="533400"/>
            <a:ext cx="72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371600"/>
            <a:ext cx="403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entury Gothic" panose="020B0502020202020204" pitchFamily="34" charset="0"/>
              </a:rPr>
              <a:t>MC 262 Form</a:t>
            </a: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Is a mandatory form that must be returned by the Long-Term Care (LTC) beneficiary along with verification of income and property.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entury Gothic" panose="020B0502020202020204" pitchFamily="34" charset="0"/>
              </a:rPr>
              <a:t>The form is issued to all LTC beneficiaries at renewal.</a:t>
            </a:r>
          </a:p>
          <a:p>
            <a:pPr algn="just"/>
            <a:endParaRPr lang="en-US" sz="2000" dirty="0"/>
          </a:p>
          <a:p>
            <a:pPr algn="just">
              <a:buClr>
                <a:schemeClr val="accent1"/>
              </a:buClr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5BD141-DB3B-471E-892C-4BD85658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3258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NON-MAGI RENEWALS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1"/>
            <a:ext cx="4005694" cy="5183839"/>
          </a:xfrm>
          <a:noFill/>
          <a:ln w="25400" cmpd="thickThin">
            <a:solidFill>
              <a:schemeClr val="accent2"/>
            </a:solidFill>
            <a:beve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1371600"/>
            <a:ext cx="419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MC 14 Form</a:t>
            </a:r>
          </a:p>
          <a:p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Is a mandatory form that must be returned by the MSP beneficiary along with verification of income and property.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Is sent to all MSP beneficiaries at renewal.</a:t>
            </a:r>
          </a:p>
          <a:p>
            <a:pPr algn="just"/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Note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:  MSP is not a Medi-Cal Program.  It is a Medicare Savings Program, such as QMB and SLMB populations.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8D31D-4A45-43BF-8F81-08D5AFF0F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6790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0100" y="1524000"/>
            <a:ext cx="7543800" cy="2593975"/>
          </a:xfrm>
          <a:noFill/>
          <a:ln w="381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Medi-cal program</a:t>
            </a:r>
            <a:br>
              <a:rPr lang="en-US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3255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entury Gothic" pitchFamily="34" charset="0"/>
              </a:rPr>
              <a:t>MIXED HOUSEHOLD RENEWALS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45686" y="533400"/>
            <a:ext cx="72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21336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Mixed Household RE Packets:</a:t>
            </a:r>
          </a:p>
          <a:p>
            <a:endParaRPr lang="en-US" sz="2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A mixed household RE packet is sent to Medi-Cal households that contain both MAGI and Non-MAGI aided individuals in the same case.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Depending on the results of the e-HIT, the mixed household may receive one of two packets.</a:t>
            </a:r>
          </a:p>
          <a:p>
            <a:pPr algn="just"/>
            <a:endParaRPr lang="en-US" sz="22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D34817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B33828-1DE3-4959-9A8B-5A57906F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7756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entury Gothic" pitchFamily="34" charset="0"/>
              </a:rPr>
              <a:t>MIXED HOUSEHOLD RENEWALS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005693" cy="5183839"/>
          </a:xfrm>
          <a:noFill/>
          <a:ln w="25400" cmpd="thickThin">
            <a:solidFill>
              <a:schemeClr val="accent2"/>
            </a:solidFill>
            <a:beve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e-HIT is Compatible:</a:t>
            </a:r>
          </a:p>
          <a:p>
            <a:endParaRPr lang="en-US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Eligibility is re-established for another year  for the MAGI individuals and an MC 216 will not be generated.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Only the MC 604 IPS will be sent to the household for the Non-MAGI individuals.</a:t>
            </a:r>
          </a:p>
          <a:p>
            <a:pPr marL="171450" indent="-1714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The MC 604 IPS request property information, which is needed to determine ongoing Medi-Cal eligibility for Non-MAGI individuals.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The MC 604 IPS must be completed and returned to comply with the annual renewal process.</a:t>
            </a:r>
          </a:p>
          <a:p>
            <a:pPr algn="just">
              <a:buClr>
                <a:srgbClr val="D34817"/>
              </a:buClr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2408-872E-4A6B-88E4-AE495D0E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52775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entury Gothic" pitchFamily="34" charset="0"/>
              </a:rPr>
              <a:t>MIXED HOUSEHOLD RENEWALS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1600"/>
            <a:ext cx="1948293" cy="2521320"/>
          </a:xfrm>
          <a:noFill/>
          <a:ln w="25400" cmpd="thickThin">
            <a:solidFill>
              <a:schemeClr val="accent2"/>
            </a:solidFill>
            <a:beve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371600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e-HIT is Not Compatible:</a:t>
            </a:r>
          </a:p>
          <a:p>
            <a:pPr algn="just"/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Both the MC 216 and MC 604 IPS will be sent to the household.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The MC 216 does not need to be returned as long as the verification requested in the MC 216 is provided.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However, the MC 604 IPS </a:t>
            </a:r>
            <a:r>
              <a:rPr lang="en-US" sz="2000" b="1" u="sng" dirty="0">
                <a:latin typeface="Century Gothic" panose="020B0502020202020204" pitchFamily="34" charset="0"/>
              </a:rPr>
              <a:t>must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be completed and returned to comply with the annual renewal process.</a:t>
            </a:r>
          </a:p>
          <a:p>
            <a:pPr algn="just">
              <a:buClr>
                <a:srgbClr val="D34817"/>
              </a:buClr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45375"/>
            <a:ext cx="1948293" cy="2521321"/>
          </a:xfrm>
          <a:prstGeom prst="rect">
            <a:avLst/>
          </a:prstGeom>
          <a:noFill/>
          <a:ln w="25400" cmpd="thickThin">
            <a:solidFill>
              <a:schemeClr val="accent2"/>
            </a:solidFill>
            <a:beve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F7690-5C3E-404D-A1C9-B87C5F3F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00553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RENEWALS VIA YBN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45686" y="533400"/>
            <a:ext cx="72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1436132"/>
            <a:ext cx="8153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In October 2017, functionality was implemented in YBN to allow beneficiaries to complete and submit a </a:t>
            </a:r>
            <a:b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Medi-Cal RE online.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Currently, beneficiaries receiving an MC 216 or MC 210 RV RE form can complete and submit their RE through YBN.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RE forms in YBN are currently available in English and Spanish.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The RE link in YBN is available through the entire cure period, or until the RE is submitted.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Verification documents can also be uploaded and submitted with the RE.</a:t>
            </a:r>
          </a:p>
          <a:p>
            <a:pPr algn="just"/>
            <a:endParaRPr lang="en-US" sz="2200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D34817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B33828-1DE3-4959-9A8B-5A57906F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0137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90-DAY CURE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5619"/>
            <a:ext cx="7924800" cy="5029200"/>
          </a:xfrm>
        </p:spPr>
        <p:txBody>
          <a:bodyPr>
            <a:noAutofit/>
          </a:bodyPr>
          <a:lstStyle/>
          <a:p>
            <a:pPr marL="365760" indent="-36576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latin typeface="Century Gothic" panose="020B0502020202020204" pitchFamily="34" charset="0"/>
              </a:rPr>
              <a:t>The cure period, commonly known as the </a:t>
            </a:r>
            <a:r>
              <a:rPr lang="en-US" sz="2000" b="1" i="1" dirty="0">
                <a:latin typeface="Century Gothic" panose="020B0502020202020204" pitchFamily="34" charset="0"/>
              </a:rPr>
              <a:t>rescission period</a:t>
            </a:r>
            <a:r>
              <a:rPr lang="en-US" sz="2000" i="1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latin typeface="Century Gothic" panose="020B0502020202020204" pitchFamily="34" charset="0"/>
              </a:rPr>
              <a:t>has been extended from 30 to 90 days (applies to MAGI and Non-MAGI). </a:t>
            </a:r>
          </a:p>
          <a:p>
            <a:pPr marL="365760" indent="-36576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latin typeface="Century Gothic" panose="020B0502020202020204" pitchFamily="34" charset="0"/>
              </a:rPr>
              <a:t>During the cure period, the beneficiary must provide all required verifications before the case can be re-evaluated/ rescinded. </a:t>
            </a:r>
          </a:p>
          <a:p>
            <a:pPr marL="365760" indent="-36576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latin typeface="Century Gothic" panose="020B0502020202020204" pitchFamily="34" charset="0"/>
              </a:rPr>
              <a:t>If the required verifications are received within the 90 day period, and Medi-Cal eligibility remains, benefits are restored with no break in aid. </a:t>
            </a:r>
          </a:p>
          <a:p>
            <a:pPr marL="365760" indent="-365760">
              <a:spcBef>
                <a:spcPts val="600"/>
              </a:spcBef>
              <a:buClr>
                <a:schemeClr val="accent2"/>
              </a:buClr>
            </a:pPr>
            <a:r>
              <a:rPr lang="en-US" sz="2000" dirty="0">
                <a:latin typeface="Century Gothic" panose="020B0502020202020204" pitchFamily="34" charset="0"/>
              </a:rPr>
              <a:t>The cure period does not apply to: 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1074420" lvl="2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Case Denials, and </a:t>
            </a:r>
          </a:p>
          <a:p>
            <a:pPr marL="1074420" lvl="2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Client Request Terminations.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5A930-5864-4C02-B17F-2CD7D740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093866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1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QUESTIONS</a:t>
            </a:r>
          </a:p>
        </p:txBody>
      </p:sp>
      <p:pic>
        <p:nvPicPr>
          <p:cNvPr id="2050" name="Picture 2" descr="C:\Users\The Ontz\AppData\Local\Microsoft\Windows\Temporary Internet Files\Content.IE5\56MP5GSY\MC900441428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29064" y="1886064"/>
            <a:ext cx="3085872" cy="308587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EEBE39-2204-4073-B18A-99A8EB57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7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1187820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Medi-Cal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27" y="1493255"/>
            <a:ext cx="8407146" cy="5181600"/>
          </a:xfrm>
        </p:spPr>
        <p:txBody>
          <a:bodyPr>
            <a:noAutofit/>
          </a:bodyPr>
          <a:lstStyle/>
          <a:p>
            <a:pPr marL="365125" indent="-36512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Medi-Cal is the name for the Federal Medicaid Program in California.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dirty="0">
              <a:latin typeface="Century Gothic" pitchFamily="34" charset="0"/>
            </a:endParaRPr>
          </a:p>
          <a:p>
            <a:pPr marL="365760" indent="-36576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Medi-Cal is a public health insurance program that provides health care coverage for individuals with limited income and resources.</a:t>
            </a:r>
          </a:p>
          <a:p>
            <a:pPr marL="365760" indent="-36576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endParaRPr lang="en-US" dirty="0">
              <a:latin typeface="Century Gothic" pitchFamily="34" charset="0"/>
            </a:endParaRPr>
          </a:p>
          <a:p>
            <a:pPr marL="365760" indent="-36576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With the implementation of the Affordable Care Act, Medi-Cal was separated into two major groups:</a:t>
            </a:r>
          </a:p>
          <a:p>
            <a:pPr marL="1017270" lvl="2" indent="-285750" algn="just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Modified Adjusted Gross Income (MAGI) Medi-Cal</a:t>
            </a:r>
          </a:p>
          <a:p>
            <a:pPr marL="1017270" lvl="2" indent="-285750" algn="just"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Non-MAGI Medi-Cal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1EDAD-BBA3-4BB1-8AC7-362F3D92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3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1187820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Medi-Cal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27" y="1456310"/>
            <a:ext cx="8407146" cy="5181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b="1" dirty="0">
                <a:latin typeface="Century Gothic" pitchFamily="34" charset="0"/>
              </a:rPr>
              <a:t>Who can receive Medi-Cal</a:t>
            </a:r>
            <a:r>
              <a:rPr lang="en-US" dirty="0">
                <a:latin typeface="Century Gothic" pitchFamily="34" charset="0"/>
              </a:rPr>
              <a:t>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dirty="0">
              <a:latin typeface="Century Gothic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Children under 19 years of age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Adults 19-64 years of age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Parents/Caretaker Relatives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Pregnant Women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Persons in skilled nursing facilities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Seniors 65 and older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Disabled individuals (Meeting Social Security Administration disability criteria)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dirty="0">
              <a:latin typeface="Century Gothic" pitchFamily="34" charset="0"/>
            </a:endParaRPr>
          </a:p>
          <a:p>
            <a:pPr marL="365760" indent="-36576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endParaRPr lang="en-US" dirty="0">
              <a:latin typeface="Century Gothic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1EDAD-BBA3-4BB1-8AC7-362F3D92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1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210690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MAGI MEDI-CAL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953000"/>
          </a:xfrm>
        </p:spPr>
        <p:txBody>
          <a:bodyPr>
            <a:normAutofit lnSpcReduction="10000"/>
          </a:bodyPr>
          <a:lstStyle/>
          <a:p>
            <a:pPr marL="365760" indent="-36576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b="1" dirty="0">
                <a:latin typeface="Century Gothic" pitchFamily="34" charset="0"/>
              </a:rPr>
              <a:t>MAGI Medi-Cal </a:t>
            </a:r>
            <a:r>
              <a:rPr lang="en-US" sz="2000" dirty="0">
                <a:latin typeface="Century Gothic" pitchFamily="34" charset="0"/>
              </a:rPr>
              <a:t>eligibility is determined based on Federal tax rules.</a:t>
            </a:r>
          </a:p>
          <a:p>
            <a:pPr marL="365760" indent="-36576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b="1" dirty="0">
              <a:latin typeface="Century Gothic" pitchFamily="34" charset="0"/>
            </a:endParaRPr>
          </a:p>
          <a:p>
            <a:pPr marL="365760" indent="-36576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latin typeface="Century Gothic" pitchFamily="34" charset="0"/>
              </a:rPr>
              <a:t>Income and tax household composition are considered in the eligibility determination.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2000" dirty="0">
              <a:latin typeface="Century Gothic" pitchFamily="34" charset="0"/>
            </a:endParaRPr>
          </a:p>
          <a:p>
            <a:pPr marL="341313" indent="-34131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Century Gothic" pitchFamily="34" charset="0"/>
              </a:rPr>
              <a:t>Self-attested information can be electronically verified 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(e-Verified).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endParaRPr lang="en-US" sz="2000" dirty="0">
              <a:latin typeface="Century Gothic" pitchFamily="34" charset="0"/>
            </a:endParaRPr>
          </a:p>
          <a:p>
            <a:pPr marL="365760" lvl="0" indent="-36576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latin typeface="Century Gothic" pitchFamily="34" charset="0"/>
              </a:rPr>
              <a:t>There is no asset test (property evaluation) under MAGI </a:t>
            </a:r>
            <a:br>
              <a:rPr lang="en-US" sz="2000" dirty="0">
                <a:latin typeface="Century Gothic" pitchFamily="34" charset="0"/>
              </a:rPr>
            </a:br>
            <a:r>
              <a:rPr lang="en-US" sz="2000" dirty="0">
                <a:latin typeface="Century Gothic" pitchFamily="34" charset="0"/>
              </a:rPr>
              <a:t>Medi-Cal.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8D993-24C9-4E25-B8FB-1ED42BEF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27487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67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0894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</a:rPr>
              <a:t>MAGI MEDI-CAL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410200"/>
          </a:xfrm>
        </p:spPr>
        <p:txBody>
          <a:bodyPr>
            <a:normAutofit/>
          </a:bodyPr>
          <a:lstStyle/>
          <a:p>
            <a:pPr marL="365760" indent="-36576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>
                <a:latin typeface="Century Gothic" pitchFamily="34" charset="0"/>
              </a:rPr>
              <a:t>MAGI eligibility now includes childless single adults who:</a:t>
            </a:r>
            <a:r>
              <a:rPr lang="en-US" sz="1200" dirty="0">
                <a:latin typeface="Century Gothic" pitchFamily="34" charset="0"/>
              </a:rPr>
              <a:t> </a:t>
            </a:r>
            <a:endParaRPr lang="en-US" sz="2000" dirty="0">
              <a:latin typeface="Century Gothic" pitchFamily="34" charset="0"/>
            </a:endParaRPr>
          </a:p>
          <a:p>
            <a:pPr marL="982980" lvl="3" indent="-342900" algn="just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itchFamily="34" charset="0"/>
              </a:rPr>
              <a:t>Are between 19-64 years of age, and</a:t>
            </a:r>
          </a:p>
          <a:p>
            <a:pPr marL="982980" lvl="3" indent="-3429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itchFamily="34" charset="0"/>
              </a:rPr>
              <a:t>Have income up to 138% of the Federal Poverty Level (FPL).  </a:t>
            </a:r>
          </a:p>
          <a:p>
            <a:pPr marL="365760" lvl="0" indent="-36576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2000" dirty="0">
                <a:latin typeface="Century Gothic" pitchFamily="34" charset="0"/>
              </a:rPr>
              <a:t>The following groups are now evaluated under MAGI methodology: </a:t>
            </a:r>
          </a:p>
          <a:p>
            <a:pPr marL="100584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entury Gothic" pitchFamily="34" charset="0"/>
              </a:rPr>
              <a:t>Children under age 19 - income up to 266% FPL</a:t>
            </a:r>
          </a:p>
          <a:p>
            <a:pPr marL="100584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entury Gothic" pitchFamily="34" charset="0"/>
              </a:rPr>
              <a:t>Parents/Caretaker Relatives - income up to 109% FPL</a:t>
            </a:r>
          </a:p>
          <a:p>
            <a:pPr marL="100584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entury Gothic" pitchFamily="34" charset="0"/>
              </a:rPr>
              <a:t>Pregnant Women - income up to 213% FPL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28A63-6940-4CD7-A3F4-62B76043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-6927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483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0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NON-MAGI MEDI-CAL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24000"/>
            <a:ext cx="7696200" cy="4572000"/>
          </a:xfrm>
        </p:spPr>
        <p:txBody>
          <a:bodyPr>
            <a:normAutofit/>
          </a:bodyPr>
          <a:lstStyle/>
          <a:p>
            <a:pPr marL="341313" indent="-341313" algn="just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Century Gothic" pitchFamily="34" charset="0"/>
              </a:rPr>
              <a:t>Non-MAGI Medi-Cal is the term for the Medi-Cal programs that existed before, January 01, 2014.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en-US" dirty="0">
              <a:latin typeface="Century Gothic" pitchFamily="34" charset="0"/>
            </a:endParaRPr>
          </a:p>
          <a:p>
            <a:pPr marL="341313" indent="-341313" algn="just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Century Gothic" pitchFamily="34" charset="0"/>
              </a:rPr>
              <a:t>Program rules remain the same.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en-US" dirty="0">
              <a:latin typeface="Century Gothic" pitchFamily="34" charset="0"/>
            </a:endParaRPr>
          </a:p>
          <a:p>
            <a:pPr marL="341313" indent="-341313" algn="just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Century Gothic" pitchFamily="34" charset="0"/>
              </a:rPr>
              <a:t>Income and Property are considered in the eligibility determination.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en-US" dirty="0">
              <a:latin typeface="Century Gothic" pitchFamily="34" charset="0"/>
            </a:endParaRPr>
          </a:p>
          <a:p>
            <a:pPr marL="341313" indent="-341313" algn="just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Century Gothic" pitchFamily="34" charset="0"/>
              </a:rPr>
              <a:t>Share-of-Cost (SOC) Medi-Cal is determined under 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Non-MAGI Medi-Cal.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en-US" dirty="0">
              <a:latin typeface="Century Gothic" pitchFamily="34" charset="0"/>
            </a:endParaRPr>
          </a:p>
          <a:p>
            <a:pPr marL="114300" indent="0" algn="just">
              <a:buNone/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F6CD7-9D93-4F00-8A33-DDE32E8A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87472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09179" cy="1187820"/>
          </a:xfrm>
          <a:solidFill>
            <a:schemeClr val="accent2"/>
          </a:solidFill>
          <a:ln w="25400" cap="sq" cmpd="dbl">
            <a:noFill/>
            <a:miter lim="800000"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NON-MAGI MEDI-CAL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83145"/>
            <a:ext cx="7696200" cy="5486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latin typeface="Century Gothic" pitchFamily="34" charset="0"/>
              </a:rPr>
              <a:t>Non-MAGI Medi-Cal programs include: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Supplemental Security Income (SSI)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Foster Care/Former Foster Care Children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CalWORKs 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Seniors (65 or over) and Persons with Disabilities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Long Term Care (LTC) 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Home and Community Based Waiver 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Medicare Savings Programs (MSP)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Medically Needy (MN)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MN Sneede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250% Working Disabled Program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Pickle Program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dirty="0">
                <a:latin typeface="Century Gothic" pitchFamily="34" charset="0"/>
              </a:rPr>
              <a:t>Minor Consent</a:t>
            </a:r>
          </a:p>
          <a:p>
            <a:pPr marL="114300" indent="0" algn="just">
              <a:buNone/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0BE3-076D-4CA3-96C1-47DB2BC59FD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51361-951C-4080-9481-AC967951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79" y="0"/>
            <a:ext cx="2134821" cy="11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4670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26797</TotalTime>
  <Words>1972</Words>
  <Application>Microsoft Office PowerPoint</Application>
  <PresentationFormat>On-screen Show (4:3)</PresentationFormat>
  <Paragraphs>333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Rockwell</vt:lpstr>
      <vt:lpstr>Rockwell Condensed</vt:lpstr>
      <vt:lpstr>Times New Roman</vt:lpstr>
      <vt:lpstr>Wingdings</vt:lpstr>
      <vt:lpstr>Wood Type</vt:lpstr>
      <vt:lpstr>MEDI-CAL Program Overview</vt:lpstr>
      <vt:lpstr>PRESENTATION GOAL</vt:lpstr>
      <vt:lpstr>Medi-cal program </vt:lpstr>
      <vt:lpstr>Medi-Cal</vt:lpstr>
      <vt:lpstr>Medi-Cal</vt:lpstr>
      <vt:lpstr>MAGI MEDI-CAL</vt:lpstr>
      <vt:lpstr>MAGI MEDI-CAL</vt:lpstr>
      <vt:lpstr>NON-MAGI MEDI-CAL</vt:lpstr>
      <vt:lpstr>NON-MAGI MEDI-CAL</vt:lpstr>
      <vt:lpstr>Application processing </vt:lpstr>
      <vt:lpstr>APPLICATIONs </vt:lpstr>
      <vt:lpstr>APPLICATIONS </vt:lpstr>
      <vt:lpstr>APPLICATIONS</vt:lpstr>
      <vt:lpstr>APPLICATIONS </vt:lpstr>
      <vt:lpstr>HOUSEHOLD COMPOSITION </vt:lpstr>
      <vt:lpstr>HOUSEHOLD COMPOSITION</vt:lpstr>
      <vt:lpstr>COVERAGE FOR IMMIGRANTS </vt:lpstr>
      <vt:lpstr>QUALIFIED IMMIGRANTS </vt:lpstr>
      <vt:lpstr>UNDOCUMENTED IMMIGRANTS </vt:lpstr>
      <vt:lpstr>MC 13 REQUIREMENTS </vt:lpstr>
      <vt:lpstr>PRUCOL </vt:lpstr>
      <vt:lpstr>PRUCOL</vt:lpstr>
      <vt:lpstr>Senate Bill 75</vt:lpstr>
      <vt:lpstr>MEDI-CAL RENEWALS </vt:lpstr>
      <vt:lpstr>MAGI RENEWALS</vt:lpstr>
      <vt:lpstr>MAGI RENEWALS</vt:lpstr>
      <vt:lpstr>NON-MAGI RENEWALS</vt:lpstr>
      <vt:lpstr>NON-MAGI RENEWALS</vt:lpstr>
      <vt:lpstr>NON-MAGI RENEWALS</vt:lpstr>
      <vt:lpstr>MIXED HOUSEHOLD RENEWALS</vt:lpstr>
      <vt:lpstr>MIXED HOUSEHOLD RENEWALS</vt:lpstr>
      <vt:lpstr>MIXED HOUSEHOLD RENEWALS</vt:lpstr>
      <vt:lpstr>RENEWALS VIA YBN</vt:lpstr>
      <vt:lpstr>90-DAY CURE PERIOD</vt:lpstr>
      <vt:lpstr>QUESTIONS</vt:lpstr>
    </vt:vector>
  </TitlesOfParts>
  <Company>LAC-DPSS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Ontiveros, Luis</dc:creator>
  <cp:lastModifiedBy>Nguyen, Tiffany (CoveredCA)</cp:lastModifiedBy>
  <cp:revision>1179</cp:revision>
  <cp:lastPrinted>2018-08-15T01:56:42Z</cp:lastPrinted>
  <dcterms:created xsi:type="dcterms:W3CDTF">2013-06-06T17:34:41Z</dcterms:created>
  <dcterms:modified xsi:type="dcterms:W3CDTF">2018-08-22T18:44:07Z</dcterms:modified>
</cp:coreProperties>
</file>